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Tahom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jpci2xytZT1cQQNlGZVT33dfJ8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Tahoma-bold.fntdata"/><Relationship Id="rId27" Type="http://schemas.openxmlformats.org/officeDocument/2006/relationships/font" Target="fonts/Tahom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3" name="Google Shape;13;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4" name="Google Shape;14;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31"/>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71" name="Google Shape;71;p3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 name="Google Shape;72;p3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 name="Google Shape;73;p3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32"/>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77" name="Google Shape;77;p3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8" name="Google Shape;78;p3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9" name="Google Shape;79;p3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6" name="Google Shape;86;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 name="Google Shape;8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4" name="Google Shape;9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8" name="Google Shape;98;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 name="Google Shape;9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5" name="Google Shape;105;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9" name="Google Shape;10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3" name="Google Shape;113;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5" name="Google Shape;11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7" name="Google Shape;17;p2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18" name="Google Shape;18;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9" name="Google Shape;19;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0" name="Google Shape;20;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18" name="Google Shape;11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1" name="Google Shape;121;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2" name="Google Shape;12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3" name="Google Shape;23;p24"/>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24" name="Google Shape;24;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5" name="Google Shape;25;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6" name="Google Shape;26;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9" name="Google Shape;29;p25"/>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30" name="Google Shape;30;p2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1" name="Google Shape;31;p2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2" name="Google Shape;32;p2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 name="Google Shape;35;p26"/>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6" name="Google Shape;36;p26"/>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7" name="Google Shape;37;p2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 name="Google Shape;38;p2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 name="Google Shape;39;p2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 name="Google Shape;42;p27"/>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43" name="Google Shape;43;p27"/>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44" name="Google Shape;44;p27"/>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45" name="Google Shape;45;p27"/>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46" name="Google Shape;46;p2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7" name="Google Shape;47;p2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8" name="Google Shape;48;p2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1" name="Google Shape;51;p2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2" name="Google Shape;52;p2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3" name="Google Shape;53;p2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6" name="Google Shape;56;p29"/>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57" name="Google Shape;57;p29"/>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58" name="Google Shape;58;p2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2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0" name="Google Shape;60;p2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3" name="Google Shape;63;p30"/>
          <p:cNvSpPr/>
          <p:nvPr>
            <p:ph idx="2" type="pic"/>
          </p:nvPr>
        </p:nvSpPr>
        <p:spPr>
          <a:xfrm>
            <a:off x="896144" y="306388"/>
            <a:ext cx="2743200" cy="2057400"/>
          </a:xfrm>
          <a:prstGeom prst="rect">
            <a:avLst/>
          </a:prstGeom>
          <a:noFill/>
          <a:ln>
            <a:noFill/>
          </a:ln>
        </p:spPr>
      </p:sp>
      <p:sp>
        <p:nvSpPr>
          <p:cNvPr id="64" name="Google Shape;64;p30"/>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65" name="Google Shape;65;p3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6" name="Google Shape;66;p3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7" name="Google Shape;67;p3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2" name="Google Shape;8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3" name="Google Shape;8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3.png"/><Relationship Id="rId22" Type="http://schemas.openxmlformats.org/officeDocument/2006/relationships/image" Target="../media/image35.png"/><Relationship Id="rId21" Type="http://schemas.openxmlformats.org/officeDocument/2006/relationships/image" Target="../media/image24.png"/><Relationship Id="rId24" Type="http://schemas.openxmlformats.org/officeDocument/2006/relationships/image" Target="../media/image27.png"/><Relationship Id="rId23"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png"/><Relationship Id="rId9" Type="http://schemas.openxmlformats.org/officeDocument/2006/relationships/image" Target="../media/image16.png"/><Relationship Id="rId26" Type="http://schemas.openxmlformats.org/officeDocument/2006/relationships/image" Target="../media/image30.png"/><Relationship Id="rId25" Type="http://schemas.openxmlformats.org/officeDocument/2006/relationships/image" Target="../media/image11.png"/><Relationship Id="rId28" Type="http://schemas.openxmlformats.org/officeDocument/2006/relationships/image" Target="../media/image12.png"/><Relationship Id="rId27"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10.png"/><Relationship Id="rId29" Type="http://schemas.openxmlformats.org/officeDocument/2006/relationships/image" Target="../media/image36.png"/><Relationship Id="rId7" Type="http://schemas.openxmlformats.org/officeDocument/2006/relationships/image" Target="../media/image7.png"/><Relationship Id="rId8" Type="http://schemas.openxmlformats.org/officeDocument/2006/relationships/image" Target="../media/image4.png"/><Relationship Id="rId31" Type="http://schemas.openxmlformats.org/officeDocument/2006/relationships/image" Target="../media/image19.png"/><Relationship Id="rId30" Type="http://schemas.openxmlformats.org/officeDocument/2006/relationships/image" Target="../media/image21.png"/><Relationship Id="rId11" Type="http://schemas.openxmlformats.org/officeDocument/2006/relationships/image" Target="../media/image18.png"/><Relationship Id="rId10" Type="http://schemas.openxmlformats.org/officeDocument/2006/relationships/image" Target="../media/image38.png"/><Relationship Id="rId32" Type="http://schemas.openxmlformats.org/officeDocument/2006/relationships/image" Target="../media/image34.png"/><Relationship Id="rId13" Type="http://schemas.openxmlformats.org/officeDocument/2006/relationships/image" Target="../media/image6.png"/><Relationship Id="rId12"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2.png"/><Relationship Id="rId17" Type="http://schemas.openxmlformats.org/officeDocument/2006/relationships/image" Target="../media/image9.png"/><Relationship Id="rId16" Type="http://schemas.openxmlformats.org/officeDocument/2006/relationships/image" Target="../media/image29.png"/><Relationship Id="rId19" Type="http://schemas.openxmlformats.org/officeDocument/2006/relationships/image" Target="../media/image25.png"/><Relationship Id="rId1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44.png"/><Relationship Id="rId5" Type="http://schemas.openxmlformats.org/officeDocument/2006/relationships/image" Target="../media/image50.png"/><Relationship Id="rId6" Type="http://schemas.openxmlformats.org/officeDocument/2006/relationships/hyperlink" Target="https://colab.research.google.com/drive/1dLbeTreICMcm1CqfM3TIPixBeAF555Nl?usp=sharing" TargetMode="External"/><Relationship Id="rId7" Type="http://schemas.openxmlformats.org/officeDocument/2006/relationships/hyperlink" Target="https://www.kaggle.com/datasets/chicago/chicago-average-daily-traffic-counts/da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51.png"/><Relationship Id="rId5"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42.png"/><Relationship Id="rId5"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49.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28.png"/><Relationship Id="rId5" Type="http://schemas.openxmlformats.org/officeDocument/2006/relationships/image" Target="../media/image37.png"/><Relationship Id="rId6"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44.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44.png"/><Relationship Id="rId5"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44.png"/><Relationship Id="rId5" Type="http://schemas.openxmlformats.org/officeDocument/2006/relationships/image" Target="../media/image4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44.png"/><Relationship Id="rId5" Type="http://schemas.openxmlformats.org/officeDocument/2006/relationships/image" Target="../media/image48.jpg"/><Relationship Id="rId6" Type="http://schemas.openxmlformats.org/officeDocument/2006/relationships/image" Target="../media/image4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194" l="0" r="0" t="-194"/>
            </a:stretch>
          </a:blipFill>
          <a:ln>
            <a:noFill/>
          </a:ln>
        </p:spPr>
      </p:sp>
      <p:sp>
        <p:nvSpPr>
          <p:cNvPr id="130" name="Google Shape;130;p1"/>
          <p:cNvSpPr/>
          <p:nvPr/>
        </p:nvSpPr>
        <p:spPr>
          <a:xfrm>
            <a:off x="5977375" y="1051598"/>
            <a:ext cx="94285" cy="80668"/>
          </a:xfrm>
          <a:custGeom>
            <a:rect b="b" l="l" r="r" t="t"/>
            <a:pathLst>
              <a:path extrusionOk="0" h="161337" w="188570">
                <a:moveTo>
                  <a:pt x="0" y="0"/>
                </a:moveTo>
                <a:lnTo>
                  <a:pt x="188570" y="0"/>
                </a:lnTo>
                <a:lnTo>
                  <a:pt x="188570" y="161337"/>
                </a:lnTo>
                <a:lnTo>
                  <a:pt x="0" y="161337"/>
                </a:lnTo>
                <a:lnTo>
                  <a:pt x="0" y="0"/>
                </a:lnTo>
                <a:close/>
              </a:path>
            </a:pathLst>
          </a:custGeom>
          <a:blipFill rotWithShape="1">
            <a:blip r:embed="rId4">
              <a:alphaModFix/>
            </a:blip>
            <a:stretch>
              <a:fillRect b="0" l="-326" r="-326" t="0"/>
            </a:stretch>
          </a:blipFill>
          <a:ln>
            <a:noFill/>
          </a:ln>
        </p:spPr>
      </p:sp>
      <p:sp>
        <p:nvSpPr>
          <p:cNvPr id="131" name="Google Shape;131;p1"/>
          <p:cNvSpPr/>
          <p:nvPr/>
        </p:nvSpPr>
        <p:spPr>
          <a:xfrm>
            <a:off x="2565593" y="0"/>
            <a:ext cx="378981" cy="717149"/>
          </a:xfrm>
          <a:custGeom>
            <a:rect b="b" l="l" r="r" t="t"/>
            <a:pathLst>
              <a:path extrusionOk="0" h="1434297" w="757961">
                <a:moveTo>
                  <a:pt x="0" y="0"/>
                </a:moveTo>
                <a:lnTo>
                  <a:pt x="757961" y="0"/>
                </a:lnTo>
                <a:lnTo>
                  <a:pt x="757961" y="1434297"/>
                </a:lnTo>
                <a:lnTo>
                  <a:pt x="0" y="1434297"/>
                </a:lnTo>
                <a:lnTo>
                  <a:pt x="0" y="0"/>
                </a:lnTo>
                <a:close/>
              </a:path>
            </a:pathLst>
          </a:custGeom>
          <a:blipFill rotWithShape="1">
            <a:blip r:embed="rId5">
              <a:alphaModFix/>
            </a:blip>
            <a:stretch>
              <a:fillRect b="0" l="-272" r="-271" t="0"/>
            </a:stretch>
          </a:blipFill>
          <a:ln>
            <a:noFill/>
          </a:ln>
        </p:spPr>
      </p:sp>
      <p:sp>
        <p:nvSpPr>
          <p:cNvPr id="132" name="Google Shape;132;p1"/>
          <p:cNvSpPr/>
          <p:nvPr/>
        </p:nvSpPr>
        <p:spPr>
          <a:xfrm>
            <a:off x="5345460" y="191281"/>
            <a:ext cx="349828" cy="872478"/>
          </a:xfrm>
          <a:custGeom>
            <a:rect b="b" l="l" r="r" t="t"/>
            <a:pathLst>
              <a:path extrusionOk="0" h="1744955" w="699656">
                <a:moveTo>
                  <a:pt x="0" y="0"/>
                </a:moveTo>
                <a:lnTo>
                  <a:pt x="699656" y="0"/>
                </a:lnTo>
                <a:lnTo>
                  <a:pt x="699656" y="1744955"/>
                </a:lnTo>
                <a:lnTo>
                  <a:pt x="0" y="1744955"/>
                </a:lnTo>
                <a:lnTo>
                  <a:pt x="0" y="0"/>
                </a:lnTo>
                <a:close/>
              </a:path>
            </a:pathLst>
          </a:custGeom>
          <a:blipFill rotWithShape="1">
            <a:blip r:embed="rId6">
              <a:alphaModFix/>
            </a:blip>
            <a:stretch>
              <a:fillRect b="0" l="-237" r="-235" t="0"/>
            </a:stretch>
          </a:blipFill>
          <a:ln>
            <a:noFill/>
          </a:ln>
        </p:spPr>
      </p:sp>
      <p:sp>
        <p:nvSpPr>
          <p:cNvPr id="133" name="Google Shape;133;p1"/>
          <p:cNvSpPr/>
          <p:nvPr/>
        </p:nvSpPr>
        <p:spPr>
          <a:xfrm>
            <a:off x="1953966" y="103873"/>
            <a:ext cx="5183291" cy="1306025"/>
          </a:xfrm>
          <a:custGeom>
            <a:rect b="b" l="l" r="r" t="t"/>
            <a:pathLst>
              <a:path extrusionOk="0" h="2612050" w="10366582">
                <a:moveTo>
                  <a:pt x="0" y="0"/>
                </a:moveTo>
                <a:lnTo>
                  <a:pt x="10366582" y="0"/>
                </a:lnTo>
                <a:lnTo>
                  <a:pt x="10366582" y="2612050"/>
                </a:lnTo>
                <a:lnTo>
                  <a:pt x="0" y="2612050"/>
                </a:lnTo>
                <a:lnTo>
                  <a:pt x="0" y="0"/>
                </a:lnTo>
                <a:close/>
              </a:path>
            </a:pathLst>
          </a:custGeom>
          <a:blipFill rotWithShape="1">
            <a:blip r:embed="rId7">
              <a:alphaModFix/>
            </a:blip>
            <a:stretch>
              <a:fillRect b="-67" l="0" r="0" t="-68"/>
            </a:stretch>
          </a:blipFill>
          <a:ln>
            <a:noFill/>
          </a:ln>
        </p:spPr>
      </p:sp>
      <p:sp>
        <p:nvSpPr>
          <p:cNvPr id="134" name="Google Shape;134;p1"/>
          <p:cNvSpPr/>
          <p:nvPr/>
        </p:nvSpPr>
        <p:spPr>
          <a:xfrm>
            <a:off x="1953966" y="65646"/>
            <a:ext cx="5183291" cy="1387652"/>
          </a:xfrm>
          <a:custGeom>
            <a:rect b="b" l="l" r="r" t="t"/>
            <a:pathLst>
              <a:path extrusionOk="0" h="2775304" w="10366582">
                <a:moveTo>
                  <a:pt x="0" y="0"/>
                </a:moveTo>
                <a:lnTo>
                  <a:pt x="10366582" y="0"/>
                </a:lnTo>
                <a:lnTo>
                  <a:pt x="10366582" y="2775304"/>
                </a:lnTo>
                <a:lnTo>
                  <a:pt x="0" y="2775304"/>
                </a:lnTo>
                <a:lnTo>
                  <a:pt x="0" y="0"/>
                </a:lnTo>
                <a:close/>
              </a:path>
            </a:pathLst>
          </a:custGeom>
          <a:blipFill rotWithShape="1">
            <a:blip r:embed="rId8">
              <a:alphaModFix/>
            </a:blip>
            <a:stretch>
              <a:fillRect b="-59" l="0" r="0" t="-59"/>
            </a:stretch>
          </a:blipFill>
          <a:ln>
            <a:noFill/>
          </a:ln>
        </p:spPr>
      </p:sp>
      <p:sp>
        <p:nvSpPr>
          <p:cNvPr id="135" name="Google Shape;135;p1"/>
          <p:cNvSpPr/>
          <p:nvPr/>
        </p:nvSpPr>
        <p:spPr>
          <a:xfrm>
            <a:off x="1953966" y="103873"/>
            <a:ext cx="5183291" cy="1306025"/>
          </a:xfrm>
          <a:custGeom>
            <a:rect b="b" l="l" r="r" t="t"/>
            <a:pathLst>
              <a:path extrusionOk="0" h="2612050" w="10366582">
                <a:moveTo>
                  <a:pt x="0" y="0"/>
                </a:moveTo>
                <a:lnTo>
                  <a:pt x="10366582" y="0"/>
                </a:lnTo>
                <a:lnTo>
                  <a:pt x="10366582" y="2612050"/>
                </a:lnTo>
                <a:lnTo>
                  <a:pt x="0" y="2612050"/>
                </a:lnTo>
                <a:lnTo>
                  <a:pt x="0" y="0"/>
                </a:lnTo>
                <a:close/>
              </a:path>
            </a:pathLst>
          </a:custGeom>
          <a:blipFill rotWithShape="1">
            <a:blip r:embed="rId7">
              <a:alphaModFix/>
            </a:blip>
            <a:stretch>
              <a:fillRect b="-67" l="0" r="0" t="-68"/>
            </a:stretch>
          </a:blipFill>
          <a:ln>
            <a:noFill/>
          </a:ln>
        </p:spPr>
      </p:sp>
      <p:sp>
        <p:nvSpPr>
          <p:cNvPr id="136" name="Google Shape;136;p1"/>
          <p:cNvSpPr/>
          <p:nvPr/>
        </p:nvSpPr>
        <p:spPr>
          <a:xfrm>
            <a:off x="1953966" y="65646"/>
            <a:ext cx="5183291" cy="1387652"/>
          </a:xfrm>
          <a:custGeom>
            <a:rect b="b" l="l" r="r" t="t"/>
            <a:pathLst>
              <a:path extrusionOk="0" h="2775304" w="10366582">
                <a:moveTo>
                  <a:pt x="0" y="0"/>
                </a:moveTo>
                <a:lnTo>
                  <a:pt x="10366582" y="0"/>
                </a:lnTo>
                <a:lnTo>
                  <a:pt x="10366582" y="2775304"/>
                </a:lnTo>
                <a:lnTo>
                  <a:pt x="0" y="2775304"/>
                </a:lnTo>
                <a:lnTo>
                  <a:pt x="0" y="0"/>
                </a:lnTo>
                <a:close/>
              </a:path>
            </a:pathLst>
          </a:custGeom>
          <a:blipFill rotWithShape="1">
            <a:blip r:embed="rId8">
              <a:alphaModFix/>
            </a:blip>
            <a:stretch>
              <a:fillRect b="-59" l="0" r="0" t="-59"/>
            </a:stretch>
          </a:blipFill>
          <a:ln>
            <a:noFill/>
          </a:ln>
        </p:spPr>
      </p:sp>
      <p:sp>
        <p:nvSpPr>
          <p:cNvPr id="137" name="Google Shape;137;p1"/>
          <p:cNvSpPr/>
          <p:nvPr/>
        </p:nvSpPr>
        <p:spPr>
          <a:xfrm>
            <a:off x="1972543" y="79986"/>
            <a:ext cx="5183291" cy="1306025"/>
          </a:xfrm>
          <a:custGeom>
            <a:rect b="b" l="l" r="r" t="t"/>
            <a:pathLst>
              <a:path extrusionOk="0" h="2612050" w="10366582">
                <a:moveTo>
                  <a:pt x="0" y="0"/>
                </a:moveTo>
                <a:lnTo>
                  <a:pt x="10366582" y="0"/>
                </a:lnTo>
                <a:lnTo>
                  <a:pt x="10366582" y="2612050"/>
                </a:lnTo>
                <a:lnTo>
                  <a:pt x="0" y="2612050"/>
                </a:lnTo>
                <a:lnTo>
                  <a:pt x="0" y="0"/>
                </a:lnTo>
                <a:close/>
              </a:path>
            </a:pathLst>
          </a:custGeom>
          <a:blipFill rotWithShape="1">
            <a:blip r:embed="rId7">
              <a:alphaModFix/>
            </a:blip>
            <a:stretch>
              <a:fillRect b="-67" l="0" r="0" t="-68"/>
            </a:stretch>
          </a:blipFill>
          <a:ln>
            <a:noFill/>
          </a:ln>
        </p:spPr>
      </p:sp>
      <p:sp>
        <p:nvSpPr>
          <p:cNvPr id="138" name="Google Shape;138;p1"/>
          <p:cNvSpPr/>
          <p:nvPr/>
        </p:nvSpPr>
        <p:spPr>
          <a:xfrm>
            <a:off x="1972543" y="41760"/>
            <a:ext cx="5183291" cy="1387652"/>
          </a:xfrm>
          <a:custGeom>
            <a:rect b="b" l="l" r="r" t="t"/>
            <a:pathLst>
              <a:path extrusionOk="0" h="2775304" w="10366582">
                <a:moveTo>
                  <a:pt x="0" y="0"/>
                </a:moveTo>
                <a:lnTo>
                  <a:pt x="10366582" y="0"/>
                </a:lnTo>
                <a:lnTo>
                  <a:pt x="10366582" y="2775304"/>
                </a:lnTo>
                <a:lnTo>
                  <a:pt x="0" y="2775304"/>
                </a:lnTo>
                <a:lnTo>
                  <a:pt x="0" y="0"/>
                </a:lnTo>
                <a:close/>
              </a:path>
            </a:pathLst>
          </a:custGeom>
          <a:blipFill rotWithShape="1">
            <a:blip r:embed="rId8">
              <a:alphaModFix/>
            </a:blip>
            <a:stretch>
              <a:fillRect b="-59" l="0" r="0" t="-59"/>
            </a:stretch>
          </a:blipFill>
          <a:ln>
            <a:noFill/>
          </a:ln>
        </p:spPr>
      </p:sp>
      <p:sp>
        <p:nvSpPr>
          <p:cNvPr id="139" name="Google Shape;139;p1"/>
          <p:cNvSpPr/>
          <p:nvPr/>
        </p:nvSpPr>
        <p:spPr>
          <a:xfrm>
            <a:off x="1988652" y="58938"/>
            <a:ext cx="5183291" cy="1306025"/>
          </a:xfrm>
          <a:custGeom>
            <a:rect b="b" l="l" r="r" t="t"/>
            <a:pathLst>
              <a:path extrusionOk="0" h="2612050" w="10366582">
                <a:moveTo>
                  <a:pt x="0" y="0"/>
                </a:moveTo>
                <a:lnTo>
                  <a:pt x="10366582" y="0"/>
                </a:lnTo>
                <a:lnTo>
                  <a:pt x="10366582" y="2612050"/>
                </a:lnTo>
                <a:lnTo>
                  <a:pt x="0" y="2612050"/>
                </a:lnTo>
                <a:lnTo>
                  <a:pt x="0" y="0"/>
                </a:lnTo>
                <a:close/>
              </a:path>
            </a:pathLst>
          </a:custGeom>
          <a:blipFill rotWithShape="1">
            <a:blip r:embed="rId7">
              <a:alphaModFix/>
            </a:blip>
            <a:stretch>
              <a:fillRect b="-67" l="0" r="0" t="-68"/>
            </a:stretch>
          </a:blipFill>
          <a:ln>
            <a:noFill/>
          </a:ln>
        </p:spPr>
      </p:sp>
      <p:sp>
        <p:nvSpPr>
          <p:cNvPr id="140" name="Google Shape;140;p1"/>
          <p:cNvSpPr/>
          <p:nvPr/>
        </p:nvSpPr>
        <p:spPr>
          <a:xfrm>
            <a:off x="1988652" y="20711"/>
            <a:ext cx="5183291" cy="1387652"/>
          </a:xfrm>
          <a:custGeom>
            <a:rect b="b" l="l" r="r" t="t"/>
            <a:pathLst>
              <a:path extrusionOk="0" h="2775304" w="10366582">
                <a:moveTo>
                  <a:pt x="0" y="0"/>
                </a:moveTo>
                <a:lnTo>
                  <a:pt x="10366582" y="0"/>
                </a:lnTo>
                <a:lnTo>
                  <a:pt x="10366582" y="2775304"/>
                </a:lnTo>
                <a:lnTo>
                  <a:pt x="0" y="2775304"/>
                </a:lnTo>
                <a:lnTo>
                  <a:pt x="0" y="0"/>
                </a:lnTo>
                <a:close/>
              </a:path>
            </a:pathLst>
          </a:custGeom>
          <a:blipFill rotWithShape="1">
            <a:blip r:embed="rId8">
              <a:alphaModFix/>
            </a:blip>
            <a:stretch>
              <a:fillRect b="-59" l="0" r="0" t="-59"/>
            </a:stretch>
          </a:blipFill>
          <a:ln>
            <a:noFill/>
          </a:ln>
        </p:spPr>
      </p:sp>
      <p:sp>
        <p:nvSpPr>
          <p:cNvPr id="141" name="Google Shape;141;p1"/>
          <p:cNvSpPr/>
          <p:nvPr/>
        </p:nvSpPr>
        <p:spPr>
          <a:xfrm>
            <a:off x="2004746" y="37889"/>
            <a:ext cx="5183291" cy="1306025"/>
          </a:xfrm>
          <a:custGeom>
            <a:rect b="b" l="l" r="r" t="t"/>
            <a:pathLst>
              <a:path extrusionOk="0" h="2612050" w="10366582">
                <a:moveTo>
                  <a:pt x="0" y="0"/>
                </a:moveTo>
                <a:lnTo>
                  <a:pt x="10366582" y="0"/>
                </a:lnTo>
                <a:lnTo>
                  <a:pt x="10366582" y="2612050"/>
                </a:lnTo>
                <a:lnTo>
                  <a:pt x="0" y="2612050"/>
                </a:lnTo>
                <a:lnTo>
                  <a:pt x="0" y="0"/>
                </a:lnTo>
                <a:close/>
              </a:path>
            </a:pathLst>
          </a:custGeom>
          <a:blipFill rotWithShape="1">
            <a:blip r:embed="rId7">
              <a:alphaModFix/>
            </a:blip>
            <a:stretch>
              <a:fillRect b="-67" l="0" r="0" t="-68"/>
            </a:stretch>
          </a:blipFill>
          <a:ln>
            <a:noFill/>
          </a:ln>
        </p:spPr>
      </p:sp>
      <p:sp>
        <p:nvSpPr>
          <p:cNvPr id="142" name="Google Shape;142;p1"/>
          <p:cNvSpPr/>
          <p:nvPr/>
        </p:nvSpPr>
        <p:spPr>
          <a:xfrm>
            <a:off x="5215195" y="421851"/>
            <a:ext cx="542290" cy="541972"/>
          </a:xfrm>
          <a:custGeom>
            <a:rect b="b" l="l" r="r" t="t"/>
            <a:pathLst>
              <a:path extrusionOk="0" h="1083945" w="1084580">
                <a:moveTo>
                  <a:pt x="0" y="0"/>
                </a:moveTo>
                <a:lnTo>
                  <a:pt x="1084580" y="0"/>
                </a:lnTo>
                <a:lnTo>
                  <a:pt x="1084580" y="1083945"/>
                </a:lnTo>
                <a:lnTo>
                  <a:pt x="0" y="1083945"/>
                </a:lnTo>
                <a:lnTo>
                  <a:pt x="0" y="0"/>
                </a:lnTo>
                <a:close/>
              </a:path>
            </a:pathLst>
          </a:custGeom>
          <a:blipFill rotWithShape="1">
            <a:blip r:embed="rId9">
              <a:alphaModFix/>
            </a:blip>
            <a:stretch>
              <a:fillRect b="0" l="0" r="0" t="0"/>
            </a:stretch>
          </a:blipFill>
          <a:ln>
            <a:noFill/>
          </a:ln>
        </p:spPr>
      </p:sp>
      <p:sp>
        <p:nvSpPr>
          <p:cNvPr id="143" name="Google Shape;143;p1"/>
          <p:cNvSpPr/>
          <p:nvPr/>
        </p:nvSpPr>
        <p:spPr>
          <a:xfrm>
            <a:off x="5213459" y="420117"/>
            <a:ext cx="545757" cy="545440"/>
          </a:xfrm>
          <a:custGeom>
            <a:rect b="b" l="l" r="r" t="t"/>
            <a:pathLst>
              <a:path extrusionOk="0" h="1090880" w="1091515">
                <a:moveTo>
                  <a:pt x="0" y="0"/>
                </a:moveTo>
                <a:lnTo>
                  <a:pt x="1091515" y="0"/>
                </a:lnTo>
                <a:lnTo>
                  <a:pt x="1091515" y="1090880"/>
                </a:lnTo>
                <a:lnTo>
                  <a:pt x="0" y="1090880"/>
                </a:lnTo>
                <a:lnTo>
                  <a:pt x="0" y="0"/>
                </a:lnTo>
                <a:close/>
              </a:path>
            </a:pathLst>
          </a:custGeom>
          <a:blipFill rotWithShape="1">
            <a:blip r:embed="rId10">
              <a:alphaModFix/>
            </a:blip>
            <a:stretch>
              <a:fillRect b="0" l="0" r="0" t="0"/>
            </a:stretch>
          </a:blipFill>
          <a:ln>
            <a:noFill/>
          </a:ln>
        </p:spPr>
      </p:sp>
      <p:sp>
        <p:nvSpPr>
          <p:cNvPr id="144" name="Google Shape;144;p1"/>
          <p:cNvSpPr/>
          <p:nvPr/>
        </p:nvSpPr>
        <p:spPr>
          <a:xfrm>
            <a:off x="2011512" y="286"/>
            <a:ext cx="5177455" cy="1393483"/>
          </a:xfrm>
          <a:custGeom>
            <a:rect b="b" l="l" r="r" t="t"/>
            <a:pathLst>
              <a:path extrusionOk="0" h="2786966" w="10354909">
                <a:moveTo>
                  <a:pt x="0" y="0"/>
                </a:moveTo>
                <a:lnTo>
                  <a:pt x="10354909" y="0"/>
                </a:lnTo>
                <a:lnTo>
                  <a:pt x="10354909" y="2786966"/>
                </a:lnTo>
                <a:lnTo>
                  <a:pt x="0" y="2786966"/>
                </a:lnTo>
                <a:lnTo>
                  <a:pt x="0" y="0"/>
                </a:lnTo>
                <a:close/>
              </a:path>
            </a:pathLst>
          </a:custGeom>
          <a:blipFill rotWithShape="1">
            <a:blip r:embed="rId11">
              <a:alphaModFix/>
            </a:blip>
            <a:stretch>
              <a:fillRect b="-59" l="0" r="0" t="-59"/>
            </a:stretch>
          </a:blipFill>
          <a:ln>
            <a:noFill/>
          </a:ln>
        </p:spPr>
      </p:sp>
      <p:sp>
        <p:nvSpPr>
          <p:cNvPr id="145" name="Google Shape;145;p1"/>
          <p:cNvSpPr/>
          <p:nvPr/>
        </p:nvSpPr>
        <p:spPr>
          <a:xfrm>
            <a:off x="2247612" y="461127"/>
            <a:ext cx="530419" cy="513082"/>
          </a:xfrm>
          <a:custGeom>
            <a:rect b="b" l="l" r="r" t="t"/>
            <a:pathLst>
              <a:path extrusionOk="0" h="1026163" w="1060838">
                <a:moveTo>
                  <a:pt x="0" y="0"/>
                </a:moveTo>
                <a:lnTo>
                  <a:pt x="1060838" y="0"/>
                </a:lnTo>
                <a:lnTo>
                  <a:pt x="1060838" y="1026163"/>
                </a:lnTo>
                <a:lnTo>
                  <a:pt x="0" y="1026163"/>
                </a:lnTo>
                <a:lnTo>
                  <a:pt x="0" y="0"/>
                </a:lnTo>
                <a:close/>
              </a:path>
            </a:pathLst>
          </a:custGeom>
          <a:blipFill rotWithShape="1">
            <a:blip r:embed="rId12">
              <a:alphaModFix/>
            </a:blip>
            <a:stretch>
              <a:fillRect b="0" l="-163" r="-162" t="0"/>
            </a:stretch>
          </a:blipFill>
          <a:ln>
            <a:noFill/>
          </a:ln>
        </p:spPr>
      </p:sp>
      <p:sp>
        <p:nvSpPr>
          <p:cNvPr id="146" name="Google Shape;146;p1"/>
          <p:cNvSpPr/>
          <p:nvPr/>
        </p:nvSpPr>
        <p:spPr>
          <a:xfrm>
            <a:off x="4737652" y="540143"/>
            <a:ext cx="2360295" cy="349567"/>
          </a:xfrm>
          <a:custGeom>
            <a:rect b="b" l="l" r="r" t="t"/>
            <a:pathLst>
              <a:path extrusionOk="0" h="699135" w="4720590">
                <a:moveTo>
                  <a:pt x="0" y="0"/>
                </a:moveTo>
                <a:lnTo>
                  <a:pt x="4720590" y="0"/>
                </a:lnTo>
                <a:lnTo>
                  <a:pt x="4720590" y="699135"/>
                </a:lnTo>
                <a:lnTo>
                  <a:pt x="0" y="699135"/>
                </a:lnTo>
                <a:lnTo>
                  <a:pt x="0" y="0"/>
                </a:lnTo>
                <a:close/>
              </a:path>
            </a:pathLst>
          </a:custGeom>
          <a:blipFill rotWithShape="1">
            <a:blip r:embed="rId13">
              <a:alphaModFix/>
            </a:blip>
            <a:stretch>
              <a:fillRect b="0" l="0" r="0" t="0"/>
            </a:stretch>
          </a:blipFill>
          <a:ln>
            <a:noFill/>
          </a:ln>
        </p:spPr>
      </p:sp>
      <p:sp>
        <p:nvSpPr>
          <p:cNvPr id="147" name="Google Shape;147;p1"/>
          <p:cNvSpPr/>
          <p:nvPr/>
        </p:nvSpPr>
        <p:spPr>
          <a:xfrm>
            <a:off x="6647520" y="411399"/>
            <a:ext cx="314846" cy="454777"/>
          </a:xfrm>
          <a:custGeom>
            <a:rect b="b" l="l" r="r" t="t"/>
            <a:pathLst>
              <a:path extrusionOk="0" h="909553" w="629692">
                <a:moveTo>
                  <a:pt x="0" y="0"/>
                </a:moveTo>
                <a:lnTo>
                  <a:pt x="629692" y="0"/>
                </a:lnTo>
                <a:lnTo>
                  <a:pt x="629692" y="909553"/>
                </a:lnTo>
                <a:lnTo>
                  <a:pt x="0" y="909553"/>
                </a:lnTo>
                <a:lnTo>
                  <a:pt x="0" y="0"/>
                </a:lnTo>
                <a:close/>
              </a:path>
            </a:pathLst>
          </a:custGeom>
          <a:blipFill rotWithShape="1">
            <a:blip r:embed="rId14">
              <a:alphaModFix/>
            </a:blip>
            <a:stretch>
              <a:fillRect b="0" l="-162" r="-160" t="0"/>
            </a:stretch>
          </a:blipFill>
          <a:ln>
            <a:noFill/>
          </a:ln>
        </p:spPr>
      </p:sp>
      <p:sp>
        <p:nvSpPr>
          <p:cNvPr id="148" name="Google Shape;148;p1"/>
          <p:cNvSpPr/>
          <p:nvPr/>
        </p:nvSpPr>
        <p:spPr>
          <a:xfrm>
            <a:off x="5643281" y="127725"/>
            <a:ext cx="104537" cy="522684"/>
          </a:xfrm>
          <a:custGeom>
            <a:rect b="b" l="l" r="r" t="t"/>
            <a:pathLst>
              <a:path extrusionOk="0" h="1393825" w="278765">
                <a:moveTo>
                  <a:pt x="278765" y="1393825"/>
                </a:moveTo>
                <a:lnTo>
                  <a:pt x="0" y="1393825"/>
                </a:lnTo>
                <a:lnTo>
                  <a:pt x="0" y="0"/>
                </a:lnTo>
                <a:lnTo>
                  <a:pt x="278765" y="0"/>
                </a:lnTo>
                <a:lnTo>
                  <a:pt x="278765" y="1393825"/>
                </a:lnTo>
                <a:close/>
              </a:path>
            </a:pathLst>
          </a:custGeom>
          <a:solidFill>
            <a:srgbClr val="FF3131"/>
          </a:solidFill>
          <a:ln>
            <a:noFill/>
          </a:ln>
        </p:spPr>
      </p:sp>
      <p:sp>
        <p:nvSpPr>
          <p:cNvPr id="149" name="Google Shape;149;p1"/>
          <p:cNvSpPr/>
          <p:nvPr/>
        </p:nvSpPr>
        <p:spPr>
          <a:xfrm>
            <a:off x="5641609" y="126052"/>
            <a:ext cx="107871" cy="526018"/>
          </a:xfrm>
          <a:custGeom>
            <a:rect b="b" l="l" r="r" t="t"/>
            <a:pathLst>
              <a:path extrusionOk="0" h="1402715" w="287655">
                <a:moveTo>
                  <a:pt x="4445" y="0"/>
                </a:moveTo>
                <a:lnTo>
                  <a:pt x="283210" y="0"/>
                </a:lnTo>
                <a:cubicBezTo>
                  <a:pt x="285623" y="0"/>
                  <a:pt x="287655" y="2032"/>
                  <a:pt x="287655" y="4445"/>
                </a:cubicBezTo>
                <a:lnTo>
                  <a:pt x="287655" y="1398270"/>
                </a:lnTo>
                <a:cubicBezTo>
                  <a:pt x="287655" y="1400683"/>
                  <a:pt x="285623" y="1402715"/>
                  <a:pt x="283210" y="1402715"/>
                </a:cubicBezTo>
                <a:lnTo>
                  <a:pt x="4445" y="1402715"/>
                </a:lnTo>
                <a:cubicBezTo>
                  <a:pt x="2032" y="1402715"/>
                  <a:pt x="0" y="1400683"/>
                  <a:pt x="0" y="1398270"/>
                </a:cubicBezTo>
                <a:lnTo>
                  <a:pt x="0" y="4445"/>
                </a:lnTo>
                <a:cubicBezTo>
                  <a:pt x="0" y="2032"/>
                  <a:pt x="2032" y="0"/>
                  <a:pt x="4445" y="0"/>
                </a:cubicBezTo>
                <a:moveTo>
                  <a:pt x="4445" y="8890"/>
                </a:moveTo>
                <a:lnTo>
                  <a:pt x="4445" y="4445"/>
                </a:lnTo>
                <a:lnTo>
                  <a:pt x="8890" y="4445"/>
                </a:lnTo>
                <a:lnTo>
                  <a:pt x="8890" y="1398270"/>
                </a:lnTo>
                <a:lnTo>
                  <a:pt x="4445" y="1398270"/>
                </a:lnTo>
                <a:lnTo>
                  <a:pt x="4445" y="1393825"/>
                </a:lnTo>
                <a:lnTo>
                  <a:pt x="283210" y="1393825"/>
                </a:lnTo>
                <a:lnTo>
                  <a:pt x="283210" y="1398270"/>
                </a:lnTo>
                <a:lnTo>
                  <a:pt x="278765" y="1398270"/>
                </a:lnTo>
                <a:lnTo>
                  <a:pt x="278765" y="4445"/>
                </a:lnTo>
                <a:lnTo>
                  <a:pt x="283210" y="4445"/>
                </a:lnTo>
                <a:lnTo>
                  <a:pt x="283210" y="8890"/>
                </a:lnTo>
                <a:lnTo>
                  <a:pt x="4445" y="8890"/>
                </a:lnTo>
                <a:close/>
              </a:path>
            </a:pathLst>
          </a:cu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5488766" y="643864"/>
            <a:ext cx="262255" cy="327978"/>
          </a:xfrm>
          <a:custGeom>
            <a:rect b="b" l="l" r="r" t="t"/>
            <a:pathLst>
              <a:path extrusionOk="0" h="655955" w="524510">
                <a:moveTo>
                  <a:pt x="0" y="0"/>
                </a:moveTo>
                <a:lnTo>
                  <a:pt x="524510" y="0"/>
                </a:lnTo>
                <a:lnTo>
                  <a:pt x="524510" y="655955"/>
                </a:lnTo>
                <a:lnTo>
                  <a:pt x="0" y="655955"/>
                </a:lnTo>
                <a:lnTo>
                  <a:pt x="0" y="0"/>
                </a:lnTo>
                <a:close/>
              </a:path>
            </a:pathLst>
          </a:custGeom>
          <a:blipFill rotWithShape="1">
            <a:blip r:embed="rId15">
              <a:alphaModFix/>
            </a:blip>
            <a:stretch>
              <a:fillRect b="0" l="0" r="0" t="0"/>
            </a:stretch>
          </a:blipFill>
          <a:ln>
            <a:noFill/>
          </a:ln>
        </p:spPr>
      </p:sp>
      <p:sp>
        <p:nvSpPr>
          <p:cNvPr id="151" name="Google Shape;151;p1"/>
          <p:cNvSpPr/>
          <p:nvPr/>
        </p:nvSpPr>
        <p:spPr>
          <a:xfrm>
            <a:off x="5487080" y="642179"/>
            <a:ext cx="265626" cy="331349"/>
          </a:xfrm>
          <a:custGeom>
            <a:rect b="b" l="l" r="r" t="t"/>
            <a:pathLst>
              <a:path extrusionOk="0" h="662697" w="531252">
                <a:moveTo>
                  <a:pt x="0" y="0"/>
                </a:moveTo>
                <a:lnTo>
                  <a:pt x="531252" y="0"/>
                </a:lnTo>
                <a:lnTo>
                  <a:pt x="531252" y="662697"/>
                </a:lnTo>
                <a:lnTo>
                  <a:pt x="0" y="662697"/>
                </a:lnTo>
                <a:lnTo>
                  <a:pt x="0" y="0"/>
                </a:lnTo>
                <a:close/>
              </a:path>
            </a:pathLst>
          </a:custGeom>
          <a:blipFill rotWithShape="1">
            <a:blip r:embed="rId16">
              <a:alphaModFix/>
            </a:blip>
            <a:stretch>
              <a:fillRect b="0" l="0" r="0" t="0"/>
            </a:stretch>
          </a:blipFill>
          <a:ln>
            <a:noFill/>
          </a:ln>
        </p:spPr>
      </p:sp>
      <p:sp>
        <p:nvSpPr>
          <p:cNvPr id="152" name="Google Shape;152;p1"/>
          <p:cNvSpPr/>
          <p:nvPr/>
        </p:nvSpPr>
        <p:spPr>
          <a:xfrm>
            <a:off x="5221529" y="656557"/>
            <a:ext cx="278447" cy="314960"/>
          </a:xfrm>
          <a:custGeom>
            <a:rect b="b" l="l" r="r" t="t"/>
            <a:pathLst>
              <a:path extrusionOk="0" h="629920" w="556895">
                <a:moveTo>
                  <a:pt x="0" y="0"/>
                </a:moveTo>
                <a:lnTo>
                  <a:pt x="556895" y="0"/>
                </a:lnTo>
                <a:lnTo>
                  <a:pt x="556895" y="629920"/>
                </a:lnTo>
                <a:lnTo>
                  <a:pt x="0" y="629920"/>
                </a:lnTo>
                <a:lnTo>
                  <a:pt x="0" y="0"/>
                </a:lnTo>
                <a:close/>
              </a:path>
            </a:pathLst>
          </a:custGeom>
          <a:blipFill rotWithShape="1">
            <a:blip r:embed="rId17">
              <a:alphaModFix/>
            </a:blip>
            <a:stretch>
              <a:fillRect b="0" l="0" r="0" t="0"/>
            </a:stretch>
          </a:blipFill>
          <a:ln>
            <a:noFill/>
          </a:ln>
        </p:spPr>
      </p:sp>
      <p:sp>
        <p:nvSpPr>
          <p:cNvPr id="153" name="Google Shape;153;p1"/>
          <p:cNvSpPr/>
          <p:nvPr/>
        </p:nvSpPr>
        <p:spPr>
          <a:xfrm>
            <a:off x="5219844" y="654872"/>
            <a:ext cx="281818" cy="318331"/>
          </a:xfrm>
          <a:custGeom>
            <a:rect b="b" l="l" r="r" t="t"/>
            <a:pathLst>
              <a:path extrusionOk="0" h="636662" w="563637">
                <a:moveTo>
                  <a:pt x="0" y="0"/>
                </a:moveTo>
                <a:lnTo>
                  <a:pt x="563637" y="0"/>
                </a:lnTo>
                <a:lnTo>
                  <a:pt x="563637" y="636662"/>
                </a:lnTo>
                <a:lnTo>
                  <a:pt x="0" y="636662"/>
                </a:lnTo>
                <a:lnTo>
                  <a:pt x="0" y="0"/>
                </a:lnTo>
                <a:close/>
              </a:path>
            </a:pathLst>
          </a:custGeom>
          <a:blipFill rotWithShape="1">
            <a:blip r:embed="rId18">
              <a:alphaModFix/>
            </a:blip>
            <a:stretch>
              <a:fillRect b="0" l="0" r="0" t="0"/>
            </a:stretch>
          </a:blipFill>
          <a:ln>
            <a:noFill/>
          </a:ln>
        </p:spPr>
      </p:sp>
      <p:sp>
        <p:nvSpPr>
          <p:cNvPr id="154" name="Google Shape;154;p1"/>
          <p:cNvSpPr/>
          <p:nvPr/>
        </p:nvSpPr>
        <p:spPr>
          <a:xfrm>
            <a:off x="5221377" y="409048"/>
            <a:ext cx="104537" cy="251841"/>
          </a:xfrm>
          <a:custGeom>
            <a:rect b="b" l="l" r="r" t="t"/>
            <a:pathLst>
              <a:path extrusionOk="0" h="671576" w="278765">
                <a:moveTo>
                  <a:pt x="278765" y="671576"/>
                </a:moveTo>
                <a:lnTo>
                  <a:pt x="0" y="671576"/>
                </a:lnTo>
                <a:lnTo>
                  <a:pt x="0" y="0"/>
                </a:lnTo>
                <a:lnTo>
                  <a:pt x="278765" y="0"/>
                </a:lnTo>
                <a:lnTo>
                  <a:pt x="278765" y="671576"/>
                </a:lnTo>
                <a:close/>
              </a:path>
            </a:pathLst>
          </a:custGeom>
          <a:solidFill>
            <a:srgbClr val="00BE62"/>
          </a:solidFill>
          <a:ln>
            <a:noFill/>
          </a:ln>
        </p:spPr>
      </p:sp>
      <p:sp>
        <p:nvSpPr>
          <p:cNvPr id="155" name="Google Shape;155;p1"/>
          <p:cNvSpPr/>
          <p:nvPr/>
        </p:nvSpPr>
        <p:spPr>
          <a:xfrm>
            <a:off x="5219705" y="409042"/>
            <a:ext cx="107871" cy="253508"/>
          </a:xfrm>
          <a:custGeom>
            <a:rect b="b" l="l" r="r" t="t"/>
            <a:pathLst>
              <a:path extrusionOk="0" h="676021" w="287655">
                <a:moveTo>
                  <a:pt x="287655" y="0"/>
                </a:moveTo>
                <a:lnTo>
                  <a:pt x="287655" y="671576"/>
                </a:lnTo>
                <a:cubicBezTo>
                  <a:pt x="287655" y="673989"/>
                  <a:pt x="285623" y="676021"/>
                  <a:pt x="283210" y="676021"/>
                </a:cubicBezTo>
                <a:lnTo>
                  <a:pt x="4445" y="676021"/>
                </a:lnTo>
                <a:cubicBezTo>
                  <a:pt x="2032" y="676021"/>
                  <a:pt x="0" y="673989"/>
                  <a:pt x="0" y="671576"/>
                </a:cubicBezTo>
                <a:lnTo>
                  <a:pt x="0" y="0"/>
                </a:lnTo>
                <a:lnTo>
                  <a:pt x="8890" y="0"/>
                </a:lnTo>
                <a:lnTo>
                  <a:pt x="8890" y="671576"/>
                </a:lnTo>
                <a:lnTo>
                  <a:pt x="4445" y="671576"/>
                </a:lnTo>
                <a:lnTo>
                  <a:pt x="4445" y="667131"/>
                </a:lnTo>
                <a:lnTo>
                  <a:pt x="283210" y="667131"/>
                </a:lnTo>
                <a:lnTo>
                  <a:pt x="283210" y="671576"/>
                </a:lnTo>
                <a:lnTo>
                  <a:pt x="278765" y="671576"/>
                </a:lnTo>
                <a:lnTo>
                  <a:pt x="278765" y="0"/>
                </a:lnTo>
                <a:close/>
              </a:path>
            </a:pathLst>
          </a:cu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4363044" y="462907"/>
            <a:ext cx="790935" cy="516440"/>
          </a:xfrm>
          <a:custGeom>
            <a:rect b="b" l="l" r="r" t="t"/>
            <a:pathLst>
              <a:path extrusionOk="0" h="1032879" w="1581870">
                <a:moveTo>
                  <a:pt x="0" y="0"/>
                </a:moveTo>
                <a:lnTo>
                  <a:pt x="1581870" y="0"/>
                </a:lnTo>
                <a:lnTo>
                  <a:pt x="1581870" y="1032879"/>
                </a:lnTo>
                <a:lnTo>
                  <a:pt x="0" y="1032879"/>
                </a:lnTo>
                <a:lnTo>
                  <a:pt x="0" y="0"/>
                </a:lnTo>
                <a:close/>
              </a:path>
            </a:pathLst>
          </a:custGeom>
          <a:blipFill rotWithShape="1">
            <a:blip r:embed="rId19">
              <a:alphaModFix/>
            </a:blip>
            <a:stretch>
              <a:fillRect b="-48" l="0" r="0" t="-49"/>
            </a:stretch>
          </a:blipFill>
          <a:ln>
            <a:noFill/>
          </a:ln>
        </p:spPr>
      </p:sp>
      <p:sp>
        <p:nvSpPr>
          <p:cNvPr id="157" name="Google Shape;157;p1"/>
          <p:cNvSpPr/>
          <p:nvPr/>
        </p:nvSpPr>
        <p:spPr>
          <a:xfrm>
            <a:off x="3718163" y="451898"/>
            <a:ext cx="505446" cy="804444"/>
          </a:xfrm>
          <a:custGeom>
            <a:rect b="b" l="l" r="r" t="t"/>
            <a:pathLst>
              <a:path extrusionOk="0" h="1608887" w="1010891">
                <a:moveTo>
                  <a:pt x="0" y="0"/>
                </a:moveTo>
                <a:lnTo>
                  <a:pt x="1010891" y="0"/>
                </a:lnTo>
                <a:lnTo>
                  <a:pt x="1010891" y="1608887"/>
                </a:lnTo>
                <a:lnTo>
                  <a:pt x="0" y="1608887"/>
                </a:lnTo>
                <a:lnTo>
                  <a:pt x="0" y="0"/>
                </a:lnTo>
                <a:close/>
              </a:path>
            </a:pathLst>
          </a:custGeom>
          <a:blipFill rotWithShape="1">
            <a:blip r:embed="rId20">
              <a:alphaModFix/>
            </a:blip>
            <a:stretch>
              <a:fillRect b="0" l="-294" r="-293" t="0"/>
            </a:stretch>
          </a:blipFill>
          <a:ln>
            <a:noFill/>
          </a:ln>
        </p:spPr>
      </p:sp>
      <p:sp>
        <p:nvSpPr>
          <p:cNvPr id="158" name="Google Shape;158;p1"/>
          <p:cNvSpPr/>
          <p:nvPr/>
        </p:nvSpPr>
        <p:spPr>
          <a:xfrm>
            <a:off x="3191928" y="472528"/>
            <a:ext cx="102018" cy="490148"/>
          </a:xfrm>
          <a:custGeom>
            <a:rect b="b" l="l" r="r" t="t"/>
            <a:pathLst>
              <a:path extrusionOk="0" h="980296" w="204035">
                <a:moveTo>
                  <a:pt x="0" y="0"/>
                </a:moveTo>
                <a:lnTo>
                  <a:pt x="204035" y="0"/>
                </a:lnTo>
                <a:lnTo>
                  <a:pt x="204035" y="980296"/>
                </a:lnTo>
                <a:lnTo>
                  <a:pt x="0" y="980296"/>
                </a:lnTo>
                <a:lnTo>
                  <a:pt x="0" y="0"/>
                </a:lnTo>
                <a:close/>
              </a:path>
            </a:pathLst>
          </a:custGeom>
          <a:blipFill rotWithShape="1">
            <a:blip r:embed="rId21">
              <a:alphaModFix/>
            </a:blip>
            <a:stretch>
              <a:fillRect b="0" l="-141" r="-141" t="0"/>
            </a:stretch>
          </a:blipFill>
          <a:ln>
            <a:noFill/>
          </a:ln>
        </p:spPr>
      </p:sp>
      <p:sp>
        <p:nvSpPr>
          <p:cNvPr id="159" name="Google Shape;159;p1"/>
          <p:cNvSpPr/>
          <p:nvPr/>
        </p:nvSpPr>
        <p:spPr>
          <a:xfrm>
            <a:off x="5812415" y="462906"/>
            <a:ext cx="96236" cy="497699"/>
          </a:xfrm>
          <a:custGeom>
            <a:rect b="b" l="l" r="r" t="t"/>
            <a:pathLst>
              <a:path extrusionOk="0" h="995398" w="192473">
                <a:moveTo>
                  <a:pt x="0" y="0"/>
                </a:moveTo>
                <a:lnTo>
                  <a:pt x="192473" y="0"/>
                </a:lnTo>
                <a:lnTo>
                  <a:pt x="192473" y="995398"/>
                </a:lnTo>
                <a:lnTo>
                  <a:pt x="0" y="995398"/>
                </a:lnTo>
                <a:lnTo>
                  <a:pt x="0" y="0"/>
                </a:lnTo>
                <a:close/>
              </a:path>
            </a:pathLst>
          </a:custGeom>
          <a:blipFill rotWithShape="1">
            <a:blip r:embed="rId22">
              <a:alphaModFix/>
            </a:blip>
            <a:stretch>
              <a:fillRect b="-513" l="0" r="0" t="-514"/>
            </a:stretch>
          </a:blipFill>
          <a:ln>
            <a:noFill/>
          </a:ln>
        </p:spPr>
      </p:sp>
      <p:sp>
        <p:nvSpPr>
          <p:cNvPr id="160" name="Google Shape;160;p1"/>
          <p:cNvSpPr/>
          <p:nvPr/>
        </p:nvSpPr>
        <p:spPr>
          <a:xfrm>
            <a:off x="2014682" y="462906"/>
            <a:ext cx="903433" cy="506288"/>
          </a:xfrm>
          <a:custGeom>
            <a:rect b="b" l="l" r="r" t="t"/>
            <a:pathLst>
              <a:path extrusionOk="0" h="1012576" w="1806866">
                <a:moveTo>
                  <a:pt x="0" y="0"/>
                </a:moveTo>
                <a:lnTo>
                  <a:pt x="1806866" y="0"/>
                </a:lnTo>
                <a:lnTo>
                  <a:pt x="1806866" y="1012576"/>
                </a:lnTo>
                <a:lnTo>
                  <a:pt x="0" y="1012576"/>
                </a:lnTo>
                <a:lnTo>
                  <a:pt x="0" y="0"/>
                </a:lnTo>
                <a:close/>
              </a:path>
            </a:pathLst>
          </a:custGeom>
          <a:blipFill rotWithShape="1">
            <a:blip r:embed="rId23">
              <a:alphaModFix/>
            </a:blip>
            <a:stretch>
              <a:fillRect b="-139" l="0" r="0" t="-140"/>
            </a:stretch>
          </a:blipFill>
          <a:ln>
            <a:noFill/>
          </a:ln>
        </p:spPr>
      </p:sp>
      <p:sp>
        <p:nvSpPr>
          <p:cNvPr id="161" name="Google Shape;161;p1"/>
          <p:cNvSpPr/>
          <p:nvPr/>
        </p:nvSpPr>
        <p:spPr>
          <a:xfrm>
            <a:off x="6557878" y="470171"/>
            <a:ext cx="484883" cy="523660"/>
          </a:xfrm>
          <a:custGeom>
            <a:rect b="b" l="l" r="r" t="t"/>
            <a:pathLst>
              <a:path extrusionOk="0" h="1047320" w="969766">
                <a:moveTo>
                  <a:pt x="0" y="0"/>
                </a:moveTo>
                <a:lnTo>
                  <a:pt x="969766" y="0"/>
                </a:lnTo>
                <a:lnTo>
                  <a:pt x="969766" y="1047320"/>
                </a:lnTo>
                <a:lnTo>
                  <a:pt x="0" y="1047320"/>
                </a:lnTo>
                <a:lnTo>
                  <a:pt x="0" y="0"/>
                </a:lnTo>
                <a:close/>
              </a:path>
            </a:pathLst>
          </a:custGeom>
          <a:blipFill rotWithShape="1">
            <a:blip r:embed="rId24">
              <a:alphaModFix/>
            </a:blip>
            <a:stretch>
              <a:fillRect b="0" l="-69" r="-67" t="0"/>
            </a:stretch>
          </a:blipFill>
          <a:ln>
            <a:noFill/>
          </a:ln>
        </p:spPr>
      </p:sp>
      <p:sp>
        <p:nvSpPr>
          <p:cNvPr id="162" name="Google Shape;162;p1"/>
          <p:cNvSpPr/>
          <p:nvPr/>
        </p:nvSpPr>
        <p:spPr>
          <a:xfrm>
            <a:off x="5973653" y="463378"/>
            <a:ext cx="513589" cy="651374"/>
          </a:xfrm>
          <a:custGeom>
            <a:rect b="b" l="l" r="r" t="t"/>
            <a:pathLst>
              <a:path extrusionOk="0" h="1302747" w="1027178">
                <a:moveTo>
                  <a:pt x="0" y="0"/>
                </a:moveTo>
                <a:lnTo>
                  <a:pt x="1027178" y="0"/>
                </a:lnTo>
                <a:lnTo>
                  <a:pt x="1027178" y="1302747"/>
                </a:lnTo>
                <a:lnTo>
                  <a:pt x="0" y="1302747"/>
                </a:lnTo>
                <a:lnTo>
                  <a:pt x="0" y="0"/>
                </a:lnTo>
                <a:close/>
              </a:path>
            </a:pathLst>
          </a:custGeom>
          <a:blipFill rotWithShape="1">
            <a:blip r:embed="rId25">
              <a:alphaModFix/>
            </a:blip>
            <a:stretch>
              <a:fillRect b="-239" l="0" r="0" t="-240"/>
            </a:stretch>
          </a:blipFill>
          <a:ln>
            <a:noFill/>
          </a:ln>
        </p:spPr>
      </p:sp>
      <p:sp>
        <p:nvSpPr>
          <p:cNvPr id="163" name="Google Shape;163;p1"/>
          <p:cNvSpPr/>
          <p:nvPr/>
        </p:nvSpPr>
        <p:spPr>
          <a:xfrm>
            <a:off x="2506706" y="1386718"/>
            <a:ext cx="903722" cy="262370"/>
          </a:xfrm>
          <a:custGeom>
            <a:rect b="b" l="l" r="r" t="t"/>
            <a:pathLst>
              <a:path extrusionOk="0" h="524740" w="1807445">
                <a:moveTo>
                  <a:pt x="0" y="0"/>
                </a:moveTo>
                <a:lnTo>
                  <a:pt x="1807445" y="0"/>
                </a:lnTo>
                <a:lnTo>
                  <a:pt x="1807445" y="524740"/>
                </a:lnTo>
                <a:lnTo>
                  <a:pt x="0" y="524740"/>
                </a:lnTo>
                <a:lnTo>
                  <a:pt x="0" y="0"/>
                </a:lnTo>
                <a:close/>
              </a:path>
            </a:pathLst>
          </a:custGeom>
          <a:blipFill rotWithShape="1">
            <a:blip r:embed="rId26">
              <a:alphaModFix/>
            </a:blip>
            <a:stretch>
              <a:fillRect b="-33" l="0" r="0" t="-35"/>
            </a:stretch>
          </a:blipFill>
          <a:ln>
            <a:noFill/>
          </a:ln>
        </p:spPr>
      </p:sp>
      <p:sp>
        <p:nvSpPr>
          <p:cNvPr id="164" name="Google Shape;164;p1"/>
          <p:cNvSpPr/>
          <p:nvPr/>
        </p:nvSpPr>
        <p:spPr>
          <a:xfrm>
            <a:off x="3343656" y="1313688"/>
            <a:ext cx="2511552" cy="405384"/>
          </a:xfrm>
          <a:custGeom>
            <a:rect b="b" l="l" r="r" t="t"/>
            <a:pathLst>
              <a:path extrusionOk="0" h="810768" w="5023104">
                <a:moveTo>
                  <a:pt x="0" y="0"/>
                </a:moveTo>
                <a:lnTo>
                  <a:pt x="5023104" y="0"/>
                </a:lnTo>
                <a:lnTo>
                  <a:pt x="5023104" y="810768"/>
                </a:lnTo>
                <a:lnTo>
                  <a:pt x="0" y="810768"/>
                </a:lnTo>
                <a:lnTo>
                  <a:pt x="0" y="0"/>
                </a:lnTo>
                <a:close/>
              </a:path>
            </a:pathLst>
          </a:custGeom>
          <a:blipFill rotWithShape="1">
            <a:blip r:embed="rId27">
              <a:alphaModFix/>
            </a:blip>
            <a:stretch>
              <a:fillRect b="0" l="0" r="0" t="0"/>
            </a:stretch>
          </a:blipFill>
          <a:ln>
            <a:noFill/>
          </a:ln>
        </p:spPr>
      </p:sp>
      <p:sp>
        <p:nvSpPr>
          <p:cNvPr id="165" name="Google Shape;165;p1"/>
          <p:cNvSpPr/>
          <p:nvPr/>
        </p:nvSpPr>
        <p:spPr>
          <a:xfrm>
            <a:off x="5842483" y="1386718"/>
            <a:ext cx="903723" cy="262370"/>
          </a:xfrm>
          <a:custGeom>
            <a:rect b="b" l="l" r="r" t="t"/>
            <a:pathLst>
              <a:path extrusionOk="0" h="524740" w="1807445">
                <a:moveTo>
                  <a:pt x="0" y="0"/>
                </a:moveTo>
                <a:lnTo>
                  <a:pt x="1807445" y="0"/>
                </a:lnTo>
                <a:lnTo>
                  <a:pt x="1807445" y="524740"/>
                </a:lnTo>
                <a:lnTo>
                  <a:pt x="0" y="524740"/>
                </a:lnTo>
                <a:lnTo>
                  <a:pt x="0" y="0"/>
                </a:lnTo>
                <a:close/>
              </a:path>
            </a:pathLst>
          </a:custGeom>
          <a:blipFill rotWithShape="1">
            <a:blip r:embed="rId26">
              <a:alphaModFix/>
            </a:blip>
            <a:stretch>
              <a:fillRect b="-33" l="0" r="0" t="-35"/>
            </a:stretch>
          </a:blipFill>
          <a:ln>
            <a:noFill/>
          </a:ln>
        </p:spPr>
      </p:sp>
      <p:sp>
        <p:nvSpPr>
          <p:cNvPr id="166" name="Google Shape;166;p1"/>
          <p:cNvSpPr/>
          <p:nvPr/>
        </p:nvSpPr>
        <p:spPr>
          <a:xfrm>
            <a:off x="13728" y="2302554"/>
            <a:ext cx="1000125" cy="566736"/>
          </a:xfrm>
          <a:custGeom>
            <a:rect b="b" l="l" r="r" t="t"/>
            <a:pathLst>
              <a:path extrusionOk="0" h="1133473" w="2000249">
                <a:moveTo>
                  <a:pt x="0" y="0"/>
                </a:moveTo>
                <a:lnTo>
                  <a:pt x="2000249" y="0"/>
                </a:lnTo>
                <a:lnTo>
                  <a:pt x="2000249" y="1133473"/>
                </a:lnTo>
                <a:lnTo>
                  <a:pt x="0" y="1133473"/>
                </a:lnTo>
                <a:lnTo>
                  <a:pt x="0" y="0"/>
                </a:lnTo>
                <a:close/>
              </a:path>
            </a:pathLst>
          </a:custGeom>
          <a:blipFill rotWithShape="1">
            <a:blip r:embed="rId28">
              <a:alphaModFix/>
            </a:blip>
            <a:stretch>
              <a:fillRect b="-31" l="0" r="0" t="-33"/>
            </a:stretch>
          </a:blipFill>
          <a:ln>
            <a:noFill/>
          </a:ln>
        </p:spPr>
      </p:sp>
      <p:sp>
        <p:nvSpPr>
          <p:cNvPr id="167" name="Google Shape;167;p1"/>
          <p:cNvSpPr/>
          <p:nvPr/>
        </p:nvSpPr>
        <p:spPr>
          <a:xfrm>
            <a:off x="2900960" y="1429412"/>
            <a:ext cx="3531107" cy="1164336"/>
          </a:xfrm>
          <a:custGeom>
            <a:rect b="b" l="l" r="r" t="t"/>
            <a:pathLst>
              <a:path extrusionOk="0" h="2328672" w="7062215">
                <a:moveTo>
                  <a:pt x="0" y="0"/>
                </a:moveTo>
                <a:lnTo>
                  <a:pt x="7062214" y="0"/>
                </a:lnTo>
                <a:lnTo>
                  <a:pt x="7062214" y="2328672"/>
                </a:lnTo>
                <a:lnTo>
                  <a:pt x="0" y="2328672"/>
                </a:lnTo>
                <a:lnTo>
                  <a:pt x="0" y="0"/>
                </a:lnTo>
                <a:close/>
              </a:path>
            </a:pathLst>
          </a:custGeom>
          <a:blipFill rotWithShape="1">
            <a:blip r:embed="rId29">
              <a:alphaModFix/>
            </a:blip>
            <a:stretch>
              <a:fillRect b="-18" l="0" r="0" t="-19"/>
            </a:stretch>
          </a:blipFill>
          <a:ln>
            <a:noFill/>
          </a:ln>
        </p:spPr>
      </p:sp>
      <p:sp>
        <p:nvSpPr>
          <p:cNvPr id="168" name="Google Shape;168;p1"/>
          <p:cNvSpPr/>
          <p:nvPr/>
        </p:nvSpPr>
        <p:spPr>
          <a:xfrm>
            <a:off x="13735" y="2939628"/>
            <a:ext cx="1000124" cy="566737"/>
          </a:xfrm>
          <a:custGeom>
            <a:rect b="b" l="l" r="r" t="t"/>
            <a:pathLst>
              <a:path extrusionOk="0" h="1133473" w="2000248">
                <a:moveTo>
                  <a:pt x="0" y="0"/>
                </a:moveTo>
                <a:lnTo>
                  <a:pt x="2000248" y="0"/>
                </a:lnTo>
                <a:lnTo>
                  <a:pt x="2000248" y="1133473"/>
                </a:lnTo>
                <a:lnTo>
                  <a:pt x="0" y="1133473"/>
                </a:lnTo>
                <a:lnTo>
                  <a:pt x="0" y="0"/>
                </a:lnTo>
                <a:close/>
              </a:path>
            </a:pathLst>
          </a:custGeom>
          <a:blipFill rotWithShape="1">
            <a:blip r:embed="rId28">
              <a:alphaModFix/>
            </a:blip>
            <a:stretch>
              <a:fillRect b="-31" l="0" r="0" t="-33"/>
            </a:stretch>
          </a:blipFill>
          <a:ln>
            <a:noFill/>
          </a:ln>
        </p:spPr>
      </p:sp>
      <p:sp>
        <p:nvSpPr>
          <p:cNvPr id="169" name="Google Shape;169;p1"/>
          <p:cNvSpPr/>
          <p:nvPr/>
        </p:nvSpPr>
        <p:spPr>
          <a:xfrm>
            <a:off x="41193" y="3576702"/>
            <a:ext cx="1000124" cy="566737"/>
          </a:xfrm>
          <a:custGeom>
            <a:rect b="b" l="l" r="r" t="t"/>
            <a:pathLst>
              <a:path extrusionOk="0" h="1133474" w="2000248">
                <a:moveTo>
                  <a:pt x="0" y="0"/>
                </a:moveTo>
                <a:lnTo>
                  <a:pt x="2000248" y="0"/>
                </a:lnTo>
                <a:lnTo>
                  <a:pt x="2000248" y="1133474"/>
                </a:lnTo>
                <a:lnTo>
                  <a:pt x="0" y="1133474"/>
                </a:lnTo>
                <a:lnTo>
                  <a:pt x="0" y="0"/>
                </a:lnTo>
                <a:close/>
              </a:path>
            </a:pathLst>
          </a:custGeom>
          <a:blipFill rotWithShape="1">
            <a:blip r:embed="rId28">
              <a:alphaModFix/>
            </a:blip>
            <a:stretch>
              <a:fillRect b="-31" l="0" r="0" t="-33"/>
            </a:stretch>
          </a:blipFill>
          <a:ln>
            <a:noFill/>
          </a:ln>
        </p:spPr>
      </p:sp>
      <p:sp>
        <p:nvSpPr>
          <p:cNvPr id="170" name="Google Shape;170;p1"/>
          <p:cNvSpPr/>
          <p:nvPr/>
        </p:nvSpPr>
        <p:spPr>
          <a:xfrm>
            <a:off x="41200" y="4213776"/>
            <a:ext cx="1000125" cy="566737"/>
          </a:xfrm>
          <a:custGeom>
            <a:rect b="b" l="l" r="r" t="t"/>
            <a:pathLst>
              <a:path extrusionOk="0" h="1133474" w="2000249">
                <a:moveTo>
                  <a:pt x="0" y="0"/>
                </a:moveTo>
                <a:lnTo>
                  <a:pt x="2000249" y="0"/>
                </a:lnTo>
                <a:lnTo>
                  <a:pt x="2000249" y="1133474"/>
                </a:lnTo>
                <a:lnTo>
                  <a:pt x="0" y="1133474"/>
                </a:lnTo>
                <a:lnTo>
                  <a:pt x="0" y="0"/>
                </a:lnTo>
                <a:close/>
              </a:path>
            </a:pathLst>
          </a:custGeom>
          <a:blipFill rotWithShape="1">
            <a:blip r:embed="rId28">
              <a:alphaModFix/>
            </a:blip>
            <a:stretch>
              <a:fillRect b="-31" l="0" r="0" t="-33"/>
            </a:stretch>
          </a:blipFill>
          <a:ln>
            <a:noFill/>
          </a:ln>
        </p:spPr>
      </p:sp>
      <p:sp>
        <p:nvSpPr>
          <p:cNvPr id="171" name="Google Shape;171;p1"/>
          <p:cNvSpPr txBox="1"/>
          <p:nvPr/>
        </p:nvSpPr>
        <p:spPr>
          <a:xfrm>
            <a:off x="3844400" y="2370225"/>
            <a:ext cx="3755700" cy="575700"/>
          </a:xfrm>
          <a:prstGeom prst="rect">
            <a:avLst/>
          </a:prstGeom>
          <a:noFill/>
          <a:ln>
            <a:noFill/>
          </a:ln>
        </p:spPr>
        <p:txBody>
          <a:bodyPr anchorCtr="0" anchor="t" bIns="0" lIns="0" spcFirstLastPara="1" rIns="0" wrap="square" tIns="0">
            <a:spAutoFit/>
          </a:bodyPr>
          <a:lstStyle/>
          <a:p>
            <a:pPr indent="0" lvl="0" marL="0" marR="0" rtl="0" algn="l">
              <a:lnSpc>
                <a:spcPct val="119970"/>
              </a:lnSpc>
              <a:spcBef>
                <a:spcPts val="0"/>
              </a:spcBef>
              <a:spcAft>
                <a:spcPts val="0"/>
              </a:spcAft>
              <a:buClr>
                <a:srgbClr val="000000"/>
              </a:buClr>
              <a:buSzPts val="1700"/>
              <a:buFont typeface="Arial"/>
              <a:buNone/>
            </a:pPr>
            <a:r>
              <a:rPr b="1" i="0" lang="en-GB" sz="1700" u="none" cap="none" strike="noStrike">
                <a:solidFill>
                  <a:srgbClr val="FFFFFF"/>
                </a:solidFill>
                <a:latin typeface="Tahoma"/>
                <a:ea typeface="Tahoma"/>
                <a:cs typeface="Tahoma"/>
                <a:sym typeface="Tahoma"/>
              </a:rPr>
              <a:t>   Intelligent Traffic Flow                                              </a:t>
            </a:r>
            <a:br>
              <a:rPr b="1" i="0" lang="en-GB" sz="1700" u="none" cap="none" strike="noStrike">
                <a:solidFill>
                  <a:srgbClr val="FFFFFF"/>
                </a:solidFill>
                <a:latin typeface="Tahoma"/>
                <a:ea typeface="Tahoma"/>
                <a:cs typeface="Tahoma"/>
                <a:sym typeface="Tahoma"/>
              </a:rPr>
            </a:br>
            <a:r>
              <a:rPr b="1" i="0" lang="en-GB" sz="1700" u="none" cap="none" strike="noStrike">
                <a:solidFill>
                  <a:srgbClr val="FFFFFF"/>
                </a:solidFill>
                <a:latin typeface="Tahoma"/>
                <a:ea typeface="Tahoma"/>
                <a:cs typeface="Tahoma"/>
                <a:sym typeface="Tahoma"/>
              </a:rPr>
              <a:t> Prediction &amp; Management</a:t>
            </a:r>
            <a:endParaRPr b="0" i="0" sz="700" u="none" cap="none" strike="noStrike">
              <a:solidFill>
                <a:srgbClr val="000000"/>
              </a:solidFill>
              <a:latin typeface="Arial"/>
              <a:ea typeface="Arial"/>
              <a:cs typeface="Arial"/>
              <a:sym typeface="Arial"/>
            </a:endParaRPr>
          </a:p>
        </p:txBody>
      </p:sp>
      <p:sp>
        <p:nvSpPr>
          <p:cNvPr id="172" name="Google Shape;172;p1"/>
          <p:cNvSpPr txBox="1"/>
          <p:nvPr/>
        </p:nvSpPr>
        <p:spPr>
          <a:xfrm>
            <a:off x="1052825" y="3053950"/>
            <a:ext cx="2293800" cy="292500"/>
          </a:xfrm>
          <a:prstGeom prst="rect">
            <a:avLst/>
          </a:prstGeom>
          <a:noFill/>
          <a:ln>
            <a:noFill/>
          </a:ln>
        </p:spPr>
        <p:txBody>
          <a:bodyPr anchorCtr="0" anchor="t" bIns="0" lIns="0" spcFirstLastPara="1" rIns="0" wrap="square" tIns="0">
            <a:spAutoFit/>
          </a:bodyPr>
          <a:lstStyle/>
          <a:p>
            <a:pPr indent="0" lvl="0" marL="0" marR="0" rtl="0" algn="l">
              <a:lnSpc>
                <a:spcPct val="121520"/>
              </a:lnSpc>
              <a:spcBef>
                <a:spcPts val="0"/>
              </a:spcBef>
              <a:spcAft>
                <a:spcPts val="0"/>
              </a:spcAft>
              <a:buClr>
                <a:srgbClr val="000000"/>
              </a:buClr>
              <a:buSzPts val="1900"/>
              <a:buFont typeface="Arial"/>
              <a:buNone/>
            </a:pPr>
            <a:r>
              <a:rPr b="1" i="0" lang="en-GB" sz="1900" u="none" cap="none" strike="noStrike">
                <a:solidFill>
                  <a:srgbClr val="FFFFFF"/>
                </a:solidFill>
                <a:latin typeface="Tahoma"/>
                <a:ea typeface="Tahoma"/>
                <a:cs typeface="Tahoma"/>
                <a:sym typeface="Tahoma"/>
              </a:rPr>
              <a:t>DOMAIN  -  AI/ML</a:t>
            </a:r>
            <a:endParaRPr b="1" i="0" sz="1900" u="none" cap="none" strike="noStrike">
              <a:solidFill>
                <a:srgbClr val="FFFFFF"/>
              </a:solidFill>
              <a:latin typeface="Tahoma"/>
              <a:ea typeface="Tahoma"/>
              <a:cs typeface="Tahoma"/>
              <a:sym typeface="Tahoma"/>
            </a:endParaRPr>
          </a:p>
        </p:txBody>
      </p:sp>
      <p:sp>
        <p:nvSpPr>
          <p:cNvPr id="173" name="Google Shape;173;p1"/>
          <p:cNvSpPr/>
          <p:nvPr/>
        </p:nvSpPr>
        <p:spPr>
          <a:xfrm>
            <a:off x="153101" y="460199"/>
            <a:ext cx="1614318" cy="452437"/>
          </a:xfrm>
          <a:custGeom>
            <a:rect b="b" l="l" r="r" t="t"/>
            <a:pathLst>
              <a:path extrusionOk="0" h="904874" w="3228636">
                <a:moveTo>
                  <a:pt x="0" y="0"/>
                </a:moveTo>
                <a:lnTo>
                  <a:pt x="3228636" y="0"/>
                </a:lnTo>
                <a:lnTo>
                  <a:pt x="3228636" y="904874"/>
                </a:lnTo>
                <a:lnTo>
                  <a:pt x="0" y="904874"/>
                </a:lnTo>
                <a:lnTo>
                  <a:pt x="0" y="0"/>
                </a:lnTo>
                <a:close/>
              </a:path>
            </a:pathLst>
          </a:custGeom>
          <a:blipFill rotWithShape="1">
            <a:blip r:embed="rId30">
              <a:alphaModFix/>
            </a:blip>
            <a:stretch>
              <a:fillRect b="-1" l="0" r="0" t="-2"/>
            </a:stretch>
          </a:blipFill>
          <a:ln>
            <a:noFill/>
          </a:ln>
        </p:spPr>
      </p:sp>
      <p:sp>
        <p:nvSpPr>
          <p:cNvPr id="174" name="Google Shape;174;p1"/>
          <p:cNvSpPr/>
          <p:nvPr/>
        </p:nvSpPr>
        <p:spPr>
          <a:xfrm>
            <a:off x="7375779" y="514350"/>
            <a:ext cx="1685924" cy="471487"/>
          </a:xfrm>
          <a:custGeom>
            <a:rect b="b" l="l" r="r" t="t"/>
            <a:pathLst>
              <a:path extrusionOk="0" h="942974" w="3371849">
                <a:moveTo>
                  <a:pt x="0" y="0"/>
                </a:moveTo>
                <a:lnTo>
                  <a:pt x="3371849" y="0"/>
                </a:lnTo>
                <a:lnTo>
                  <a:pt x="3371849" y="942974"/>
                </a:lnTo>
                <a:lnTo>
                  <a:pt x="0" y="942974"/>
                </a:lnTo>
                <a:lnTo>
                  <a:pt x="0" y="0"/>
                </a:lnTo>
                <a:close/>
              </a:path>
            </a:pathLst>
          </a:custGeom>
          <a:blipFill rotWithShape="1">
            <a:blip r:embed="rId31">
              <a:alphaModFix/>
            </a:blip>
            <a:stretch>
              <a:fillRect b="-108" l="0" r="0" t="-110"/>
            </a:stretch>
          </a:blipFill>
          <a:ln>
            <a:noFill/>
          </a:ln>
        </p:spPr>
      </p:sp>
      <p:sp>
        <p:nvSpPr>
          <p:cNvPr id="175" name="Google Shape;175;p1"/>
          <p:cNvSpPr txBox="1"/>
          <p:nvPr/>
        </p:nvSpPr>
        <p:spPr>
          <a:xfrm>
            <a:off x="1052826" y="2455113"/>
            <a:ext cx="2665500" cy="261600"/>
          </a:xfrm>
          <a:prstGeom prst="rect">
            <a:avLst/>
          </a:prstGeom>
          <a:noFill/>
          <a:ln>
            <a:noFill/>
          </a:ln>
        </p:spPr>
        <p:txBody>
          <a:bodyPr anchorCtr="0" anchor="t" bIns="0" lIns="0" spcFirstLastPara="1" rIns="0" wrap="square" tIns="0">
            <a:spAutoFit/>
          </a:bodyPr>
          <a:lstStyle/>
          <a:p>
            <a:pPr indent="0" lvl="0" marL="0" marR="0" rtl="0" algn="l">
              <a:lnSpc>
                <a:spcPct val="119970"/>
              </a:lnSpc>
              <a:spcBef>
                <a:spcPts val="0"/>
              </a:spcBef>
              <a:spcAft>
                <a:spcPts val="0"/>
              </a:spcAft>
              <a:buClr>
                <a:srgbClr val="000000"/>
              </a:buClr>
              <a:buSzPts val="1700"/>
              <a:buFont typeface="Arial"/>
              <a:buNone/>
            </a:pPr>
            <a:r>
              <a:rPr b="1" i="0" lang="en-GB" sz="1700" u="none" cap="none" strike="noStrike">
                <a:solidFill>
                  <a:srgbClr val="FFFFFF"/>
                </a:solidFill>
                <a:latin typeface="Tahoma"/>
                <a:ea typeface="Tahoma"/>
                <a:cs typeface="Tahoma"/>
                <a:sym typeface="Tahoma"/>
              </a:rPr>
              <a:t>PROBLEM STATEMENT  - </a:t>
            </a:r>
            <a:endParaRPr b="0" i="0" sz="700" u="none" cap="none" strike="noStrike">
              <a:solidFill>
                <a:srgbClr val="000000"/>
              </a:solidFill>
              <a:latin typeface="Arial"/>
              <a:ea typeface="Arial"/>
              <a:cs typeface="Arial"/>
              <a:sym typeface="Arial"/>
            </a:endParaRPr>
          </a:p>
        </p:txBody>
      </p:sp>
      <p:sp>
        <p:nvSpPr>
          <p:cNvPr id="176" name="Google Shape;176;p1"/>
          <p:cNvSpPr txBox="1"/>
          <p:nvPr/>
        </p:nvSpPr>
        <p:spPr>
          <a:xfrm>
            <a:off x="1013849" y="4342950"/>
            <a:ext cx="4213500" cy="292500"/>
          </a:xfrm>
          <a:prstGeom prst="rect">
            <a:avLst/>
          </a:prstGeom>
          <a:noFill/>
          <a:ln>
            <a:noFill/>
          </a:ln>
        </p:spPr>
        <p:txBody>
          <a:bodyPr anchorCtr="0" anchor="t" bIns="0" lIns="0" spcFirstLastPara="1" rIns="0" wrap="square" tIns="0">
            <a:spAutoFit/>
          </a:bodyPr>
          <a:lstStyle/>
          <a:p>
            <a:pPr indent="0" lvl="0" marL="0" marR="0" rtl="0" algn="l">
              <a:lnSpc>
                <a:spcPct val="121520"/>
              </a:lnSpc>
              <a:spcBef>
                <a:spcPts val="0"/>
              </a:spcBef>
              <a:spcAft>
                <a:spcPts val="0"/>
              </a:spcAft>
              <a:buClr>
                <a:srgbClr val="000000"/>
              </a:buClr>
              <a:buSzPts val="1900"/>
              <a:buFont typeface="Arial"/>
              <a:buNone/>
            </a:pPr>
            <a:r>
              <a:rPr b="1" i="0" lang="en-GB" sz="1900" u="none" cap="none" strike="noStrike">
                <a:solidFill>
                  <a:srgbClr val="FFFFFF"/>
                </a:solidFill>
                <a:latin typeface="Tahoma"/>
                <a:ea typeface="Tahoma"/>
                <a:cs typeface="Tahoma"/>
                <a:sym typeface="Tahoma"/>
              </a:rPr>
              <a:t>NAME OF COLLEGE  -  IIT ROPAR</a:t>
            </a:r>
            <a:endParaRPr b="1" i="0" sz="1900" u="none" cap="none" strike="noStrike">
              <a:solidFill>
                <a:srgbClr val="FFFFFF"/>
              </a:solidFill>
              <a:latin typeface="Tahoma"/>
              <a:ea typeface="Tahoma"/>
              <a:cs typeface="Tahoma"/>
              <a:sym typeface="Tahoma"/>
            </a:endParaRPr>
          </a:p>
        </p:txBody>
      </p:sp>
      <p:sp>
        <p:nvSpPr>
          <p:cNvPr id="177" name="Google Shape;177;p1"/>
          <p:cNvSpPr txBox="1"/>
          <p:nvPr/>
        </p:nvSpPr>
        <p:spPr>
          <a:xfrm>
            <a:off x="1052825" y="3683675"/>
            <a:ext cx="3531000" cy="292500"/>
          </a:xfrm>
          <a:prstGeom prst="rect">
            <a:avLst/>
          </a:prstGeom>
          <a:noFill/>
          <a:ln>
            <a:noFill/>
          </a:ln>
        </p:spPr>
        <p:txBody>
          <a:bodyPr anchorCtr="0" anchor="t" bIns="0" lIns="0" spcFirstLastPara="1" rIns="0" wrap="square" tIns="0">
            <a:spAutoFit/>
          </a:bodyPr>
          <a:lstStyle/>
          <a:p>
            <a:pPr indent="0" lvl="0" marL="0" marR="0" rtl="0" algn="l">
              <a:lnSpc>
                <a:spcPct val="121520"/>
              </a:lnSpc>
              <a:spcBef>
                <a:spcPts val="0"/>
              </a:spcBef>
              <a:spcAft>
                <a:spcPts val="0"/>
              </a:spcAft>
              <a:buClr>
                <a:srgbClr val="000000"/>
              </a:buClr>
              <a:buSzPts val="1900"/>
              <a:buFont typeface="Arial"/>
              <a:buNone/>
            </a:pPr>
            <a:r>
              <a:rPr b="1" i="0" lang="en-GB" sz="1900" u="none" cap="none" strike="noStrike">
                <a:solidFill>
                  <a:srgbClr val="FFFFFF"/>
                </a:solidFill>
                <a:latin typeface="Tahoma"/>
                <a:ea typeface="Tahoma"/>
                <a:cs typeface="Tahoma"/>
                <a:sym typeface="Tahoma"/>
              </a:rPr>
              <a:t>TEAM NAME  -  Kernel Space</a:t>
            </a:r>
            <a:endParaRPr b="1" i="0" sz="1900" u="none" cap="none" strike="noStrike">
              <a:solidFill>
                <a:srgbClr val="FFFFFF"/>
              </a:solidFill>
              <a:latin typeface="Tahoma"/>
              <a:ea typeface="Tahoma"/>
              <a:cs typeface="Tahoma"/>
              <a:sym typeface="Tahoma"/>
            </a:endParaRPr>
          </a:p>
        </p:txBody>
      </p:sp>
      <p:pic>
        <p:nvPicPr>
          <p:cNvPr id="178" name="Google Shape;178;p1"/>
          <p:cNvPicPr preferRelativeResize="0"/>
          <p:nvPr/>
        </p:nvPicPr>
        <p:blipFill rotWithShape="1">
          <a:blip r:embed="rId32">
            <a:alphaModFix/>
          </a:blip>
          <a:srcRect b="0" l="0" r="0" t="0"/>
          <a:stretch/>
        </p:blipFill>
        <p:spPr>
          <a:xfrm>
            <a:off x="6071650" y="3133443"/>
            <a:ext cx="2572649" cy="1734114"/>
          </a:xfrm>
          <a:prstGeom prst="rect">
            <a:avLst/>
          </a:prstGeom>
          <a:noFill/>
          <a:ln cap="flat" cmpd="sng" w="38100">
            <a:solidFill>
              <a:srgbClr val="FF9EFF"/>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0"/>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266" name="Google Shape;266;p10"/>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67" name="Google Shape;267;p10"/>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pic>
        <p:nvPicPr>
          <p:cNvPr id="268" name="Google Shape;268;p10"/>
          <p:cNvPicPr preferRelativeResize="0"/>
          <p:nvPr/>
        </p:nvPicPr>
        <p:blipFill rotWithShape="1">
          <a:blip r:embed="rId5">
            <a:alphaModFix/>
          </a:blip>
          <a:srcRect b="0" l="0" r="0" t="0"/>
          <a:stretch/>
        </p:blipFill>
        <p:spPr>
          <a:xfrm>
            <a:off x="1665775" y="1081225"/>
            <a:ext cx="5812451" cy="1937500"/>
          </a:xfrm>
          <a:prstGeom prst="rect">
            <a:avLst/>
          </a:prstGeom>
          <a:noFill/>
          <a:ln>
            <a:noFill/>
          </a:ln>
        </p:spPr>
      </p:pic>
      <p:sp>
        <p:nvSpPr>
          <p:cNvPr id="269" name="Google Shape;269;p10"/>
          <p:cNvSpPr txBox="1"/>
          <p:nvPr/>
        </p:nvSpPr>
        <p:spPr>
          <a:xfrm>
            <a:off x="980225" y="3018725"/>
            <a:ext cx="7185900" cy="182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600"/>
              <a:buFont typeface="Arial"/>
              <a:buNone/>
            </a:pPr>
            <a:r>
              <a:rPr b="1" i="0" lang="en-GB" sz="1600" u="none" cap="none" strike="noStrike">
                <a:solidFill>
                  <a:srgbClr val="F3ADF7"/>
                </a:solidFill>
                <a:latin typeface="Arial"/>
                <a:ea typeface="Arial"/>
                <a:cs typeface="Arial"/>
                <a:sym typeface="Arial"/>
              </a:rPr>
              <a:t>Training Results:</a:t>
            </a:r>
            <a:endParaRPr b="1" i="0" sz="1600" u="none" cap="none" strike="noStrike">
              <a:solidFill>
                <a:srgbClr val="F3ADF7"/>
              </a:solidFill>
              <a:latin typeface="Arial"/>
              <a:ea typeface="Arial"/>
              <a:cs typeface="Arial"/>
              <a:sym typeface="Arial"/>
            </a:endParaRPr>
          </a:p>
          <a:p>
            <a:pPr indent="-298450" lvl="0" marL="457200" marR="0" rtl="0" algn="l">
              <a:lnSpc>
                <a:spcPct val="115000"/>
              </a:lnSpc>
              <a:spcBef>
                <a:spcPts val="1200"/>
              </a:spcBef>
              <a:spcAft>
                <a:spcPts val="0"/>
              </a:spcAft>
              <a:buClr>
                <a:schemeClr val="lt1"/>
              </a:buClr>
              <a:buSzPts val="1100"/>
              <a:buFont typeface="Arial"/>
              <a:buChar char="●"/>
            </a:pPr>
            <a:r>
              <a:rPr b="0" i="0" lang="en-GB" sz="1400" u="none" cap="none" strike="noStrike">
                <a:solidFill>
                  <a:schemeClr val="lt1"/>
                </a:solidFill>
                <a:latin typeface="Arial"/>
                <a:ea typeface="Arial"/>
                <a:cs typeface="Arial"/>
                <a:sym typeface="Arial"/>
              </a:rPr>
              <a:t>Scores: Increased from </a:t>
            </a:r>
            <a:r>
              <a:rPr b="1" i="0" lang="en-GB" sz="1400" u="none" cap="none" strike="noStrike">
                <a:solidFill>
                  <a:schemeClr val="lt1"/>
                </a:solidFill>
                <a:latin typeface="Arial"/>
                <a:ea typeface="Arial"/>
                <a:cs typeface="Arial"/>
                <a:sym typeface="Arial"/>
              </a:rPr>
              <a:t>0-1000 to 7000-8000</a:t>
            </a:r>
            <a:r>
              <a:rPr b="0" i="0" lang="en-GB" sz="1400" u="none" cap="none" strike="noStrike">
                <a:solidFill>
                  <a:schemeClr val="lt1"/>
                </a:solidFill>
                <a:latin typeface="Arial"/>
                <a:ea typeface="Arial"/>
                <a:cs typeface="Arial"/>
                <a:sym typeface="Arial"/>
              </a:rPr>
              <a:t> over </a:t>
            </a:r>
            <a:r>
              <a:rPr b="1" i="0" lang="en-GB" sz="1400" u="none" cap="none" strike="noStrike">
                <a:solidFill>
                  <a:schemeClr val="lt1"/>
                </a:solidFill>
                <a:latin typeface="Arial"/>
                <a:ea typeface="Arial"/>
                <a:cs typeface="Arial"/>
                <a:sym typeface="Arial"/>
              </a:rPr>
              <a:t>100 episodes</a:t>
            </a:r>
            <a:endParaRPr b="1" i="0" sz="14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GB" sz="1400" u="none" cap="none" strike="noStrike">
                <a:solidFill>
                  <a:schemeClr val="lt1"/>
                </a:solidFill>
                <a:latin typeface="Arial"/>
                <a:ea typeface="Arial"/>
                <a:cs typeface="Arial"/>
                <a:sym typeface="Arial"/>
              </a:rPr>
              <a:t>Performance: Significant </a:t>
            </a:r>
            <a:r>
              <a:rPr b="1" i="0" lang="en-GB" sz="1400" u="none" cap="none" strike="noStrike">
                <a:solidFill>
                  <a:schemeClr val="lt1"/>
                </a:solidFill>
                <a:latin typeface="Arial"/>
                <a:ea typeface="Arial"/>
                <a:cs typeface="Arial"/>
                <a:sym typeface="Arial"/>
              </a:rPr>
              <a:t>improvement</a:t>
            </a:r>
            <a:r>
              <a:rPr b="0" i="0" lang="en-GB" sz="1400" u="none" cap="none" strike="noStrike">
                <a:solidFill>
                  <a:schemeClr val="lt1"/>
                </a:solidFill>
                <a:latin typeface="Arial"/>
                <a:ea typeface="Arial"/>
                <a:cs typeface="Arial"/>
                <a:sym typeface="Arial"/>
              </a:rPr>
              <a:t>, especially in </a:t>
            </a:r>
            <a:r>
              <a:rPr b="1" i="0" lang="en-GB" sz="1400" u="none" cap="none" strike="noStrike">
                <a:solidFill>
                  <a:schemeClr val="lt1"/>
                </a:solidFill>
                <a:latin typeface="Arial"/>
                <a:ea typeface="Arial"/>
                <a:cs typeface="Arial"/>
                <a:sym typeface="Arial"/>
              </a:rPr>
              <a:t>first 30 episodes</a:t>
            </a:r>
            <a:endParaRPr b="1" i="0" sz="14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GB" sz="1400" u="none" cap="none" strike="noStrike">
                <a:solidFill>
                  <a:schemeClr val="lt1"/>
                </a:solidFill>
                <a:latin typeface="Arial"/>
                <a:ea typeface="Arial"/>
                <a:cs typeface="Arial"/>
                <a:sym typeface="Arial"/>
              </a:rPr>
              <a:t>Exploration (</a:t>
            </a:r>
            <a:r>
              <a:rPr b="1" i="0" lang="en-GB" sz="1400" u="none" cap="none" strike="noStrike">
                <a:solidFill>
                  <a:schemeClr val="lt1"/>
                </a:solidFill>
                <a:latin typeface="Arial"/>
                <a:ea typeface="Arial"/>
                <a:cs typeface="Arial"/>
                <a:sym typeface="Arial"/>
              </a:rPr>
              <a:t>Epsilon</a:t>
            </a:r>
            <a:r>
              <a:rPr b="0" i="0" lang="en-GB" sz="1400" u="none" cap="none" strike="noStrike">
                <a:solidFill>
                  <a:schemeClr val="lt1"/>
                </a:solidFill>
                <a:latin typeface="Arial"/>
                <a:ea typeface="Arial"/>
                <a:cs typeface="Arial"/>
                <a:sym typeface="Arial"/>
              </a:rPr>
              <a:t>): </a:t>
            </a:r>
            <a:r>
              <a:rPr b="1" i="0" lang="en-GB" sz="1400" u="none" cap="none" strike="noStrike">
                <a:solidFill>
                  <a:schemeClr val="lt1"/>
                </a:solidFill>
                <a:latin typeface="Arial"/>
                <a:ea typeface="Arial"/>
                <a:cs typeface="Arial"/>
                <a:sym typeface="Arial"/>
              </a:rPr>
              <a:t>Decreased </a:t>
            </a:r>
            <a:r>
              <a:rPr b="0" i="0" lang="en-GB" sz="1400" u="none" cap="none" strike="noStrike">
                <a:solidFill>
                  <a:schemeClr val="lt1"/>
                </a:solidFill>
                <a:latin typeface="Arial"/>
                <a:ea typeface="Arial"/>
                <a:cs typeface="Arial"/>
                <a:sym typeface="Arial"/>
              </a:rPr>
              <a:t>steadily </a:t>
            </a:r>
            <a:r>
              <a:rPr b="1" i="0" lang="en-GB" sz="1400" u="none" cap="none" strike="noStrike">
                <a:solidFill>
                  <a:schemeClr val="lt1"/>
                </a:solidFill>
                <a:latin typeface="Arial"/>
                <a:ea typeface="Arial"/>
                <a:cs typeface="Arial"/>
                <a:sym typeface="Arial"/>
              </a:rPr>
              <a:t>from 1.0 to 0.6</a:t>
            </a:r>
            <a:endParaRPr b="1" i="0" sz="14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GB" sz="1400" u="none" cap="none" strike="noStrike">
                <a:solidFill>
                  <a:schemeClr val="lt1"/>
                </a:solidFill>
                <a:latin typeface="Arial"/>
                <a:ea typeface="Arial"/>
                <a:cs typeface="Arial"/>
                <a:sym typeface="Arial"/>
              </a:rPr>
              <a:t>Learning: </a:t>
            </a:r>
            <a:r>
              <a:rPr b="1" i="0" lang="en-GB" sz="1400" u="none" cap="none" strike="noStrike">
                <a:solidFill>
                  <a:schemeClr val="lt1"/>
                </a:solidFill>
                <a:latin typeface="Arial"/>
                <a:ea typeface="Arial"/>
                <a:cs typeface="Arial"/>
                <a:sym typeface="Arial"/>
              </a:rPr>
              <a:t>Consistent progress</a:t>
            </a:r>
            <a:r>
              <a:rPr b="0" i="0" lang="en-GB" sz="1400" u="none" cap="none" strike="noStrike">
                <a:solidFill>
                  <a:schemeClr val="lt1"/>
                </a:solidFill>
                <a:latin typeface="Arial"/>
                <a:ea typeface="Arial"/>
                <a:cs typeface="Arial"/>
                <a:sym typeface="Arial"/>
              </a:rPr>
              <a:t> despite reduced exploration</a:t>
            </a:r>
            <a:endParaRPr b="0" i="0" sz="14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GB" sz="1400" u="none" cap="none" strike="noStrike">
                <a:solidFill>
                  <a:schemeClr val="lt1"/>
                </a:solidFill>
                <a:latin typeface="Arial"/>
                <a:ea typeface="Arial"/>
                <a:cs typeface="Arial"/>
                <a:sym typeface="Arial"/>
              </a:rPr>
              <a:t>Adaptation: Some score volatility indicates ongoing strategy refinement</a:t>
            </a:r>
            <a:endParaRPr b="0" i="0" sz="1400" u="none" cap="none" strike="noStrike">
              <a:solidFill>
                <a:schemeClr val="lt1"/>
              </a:solidFill>
              <a:latin typeface="Arial"/>
              <a:ea typeface="Arial"/>
              <a:cs typeface="Arial"/>
              <a:sym typeface="Arial"/>
            </a:endParaRPr>
          </a:p>
        </p:txBody>
      </p:sp>
      <p:sp>
        <p:nvSpPr>
          <p:cNvPr id="270" name="Google Shape;270;p10"/>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sp>
        <p:nvSpPr>
          <p:cNvPr id="271" name="Google Shape;271;p10"/>
          <p:cNvSpPr txBox="1"/>
          <p:nvPr/>
        </p:nvSpPr>
        <p:spPr>
          <a:xfrm>
            <a:off x="7661800" y="2628425"/>
            <a:ext cx="1150500" cy="390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sng" cap="none" strike="noStrike">
                <a:solidFill>
                  <a:schemeClr val="hlink"/>
                </a:solidFill>
                <a:highlight>
                  <a:srgbClr val="FF9EFF"/>
                </a:highlight>
                <a:latin typeface="Calibri"/>
                <a:ea typeface="Calibri"/>
                <a:cs typeface="Calibri"/>
                <a:sym typeface="Calibri"/>
                <a:hlinkClick r:id="rId6"/>
              </a:rPr>
              <a:t>Code Link</a:t>
            </a:r>
            <a:endParaRPr b="0" i="0" sz="1900" u="none" cap="none" strike="noStrike">
              <a:solidFill>
                <a:schemeClr val="lt1"/>
              </a:solidFill>
              <a:highlight>
                <a:srgbClr val="FF9EFF"/>
              </a:highlight>
              <a:latin typeface="Calibri"/>
              <a:ea typeface="Calibri"/>
              <a:cs typeface="Calibri"/>
              <a:sym typeface="Calibri"/>
            </a:endParaRPr>
          </a:p>
        </p:txBody>
      </p:sp>
      <p:sp>
        <p:nvSpPr>
          <p:cNvPr id="272" name="Google Shape;272;p10"/>
          <p:cNvSpPr txBox="1"/>
          <p:nvPr/>
        </p:nvSpPr>
        <p:spPr>
          <a:xfrm>
            <a:off x="7661800" y="2238125"/>
            <a:ext cx="1381200" cy="390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lang="en-GB" sz="1900" u="sng">
                <a:solidFill>
                  <a:schemeClr val="hlink"/>
                </a:solidFill>
                <a:highlight>
                  <a:srgbClr val="FF9EFF"/>
                </a:highlight>
                <a:latin typeface="Calibri"/>
                <a:ea typeface="Calibri"/>
                <a:cs typeface="Calibri"/>
                <a:sym typeface="Calibri"/>
                <a:hlinkClick r:id="rId7"/>
              </a:rPr>
              <a:t>Dataset Link</a:t>
            </a:r>
            <a:endParaRPr b="0" i="0" sz="1900" u="none" cap="none" strike="noStrike">
              <a:solidFill>
                <a:schemeClr val="lt1"/>
              </a:solidFill>
              <a:highlight>
                <a:srgbClr val="FF9EFF"/>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1"/>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42" r="-40" t="0"/>
            </a:stretch>
          </a:blipFill>
          <a:ln>
            <a:noFill/>
          </a:ln>
        </p:spPr>
      </p:sp>
      <p:sp>
        <p:nvSpPr>
          <p:cNvPr id="278" name="Google Shape;278;p11"/>
          <p:cNvSpPr txBox="1"/>
          <p:nvPr/>
        </p:nvSpPr>
        <p:spPr>
          <a:xfrm>
            <a:off x="337425" y="2063850"/>
            <a:ext cx="8039100" cy="1015800"/>
          </a:xfrm>
          <a:prstGeom prst="rect">
            <a:avLst/>
          </a:prstGeom>
          <a:noFill/>
          <a:ln>
            <a:noFill/>
          </a:ln>
        </p:spPr>
        <p:txBody>
          <a:bodyPr anchorCtr="0" anchor="ctr" bIns="0" lIns="0" spcFirstLastPara="1" rIns="0" wrap="square" tIns="0">
            <a:noAutofit/>
          </a:bodyPr>
          <a:lstStyle/>
          <a:p>
            <a:pPr indent="0" lvl="0" marL="0" marR="0" rtl="0" algn="ctr">
              <a:lnSpc>
                <a:spcPct val="113535"/>
              </a:lnSpc>
              <a:spcBef>
                <a:spcPts val="0"/>
              </a:spcBef>
              <a:spcAft>
                <a:spcPts val="0"/>
              </a:spcAft>
              <a:buClr>
                <a:srgbClr val="000000"/>
              </a:buClr>
              <a:buSzPts val="6600"/>
              <a:buFont typeface="Arial"/>
              <a:buNone/>
            </a:pPr>
            <a:r>
              <a:rPr b="1" baseline="30000" i="0" lang="en-GB" sz="6600" u="none" cap="none" strike="noStrike">
                <a:solidFill>
                  <a:srgbClr val="FFFFFF"/>
                </a:solidFill>
                <a:latin typeface="Tahoma"/>
                <a:ea typeface="Tahoma"/>
                <a:cs typeface="Tahoma"/>
                <a:sym typeface="Tahoma"/>
              </a:rPr>
              <a:t>ROUTE OPTIMISATION</a:t>
            </a:r>
            <a:endParaRPr b="0" baseline="30000" i="0" sz="5900" u="none" cap="none" strike="noStrike">
              <a:solidFill>
                <a:srgbClr val="000000"/>
              </a:solidFill>
              <a:latin typeface="Arial"/>
              <a:ea typeface="Arial"/>
              <a:cs typeface="Arial"/>
              <a:sym typeface="Arial"/>
            </a:endParaRPr>
          </a:p>
        </p:txBody>
      </p:sp>
      <p:sp>
        <p:nvSpPr>
          <p:cNvPr id="279" name="Google Shape;279;p11"/>
          <p:cNvSpPr/>
          <p:nvPr/>
        </p:nvSpPr>
        <p:spPr>
          <a:xfrm>
            <a:off x="0" y="71983"/>
            <a:ext cx="92366" cy="84639"/>
          </a:xfrm>
          <a:prstGeom prst="rect">
            <a:avLst/>
          </a:prstGeom>
          <a:noFill/>
          <a:ln>
            <a:noFill/>
          </a:ln>
        </p:spPr>
        <p:txBody>
          <a:bodyPr anchorCtr="0" anchor="ctr" bIns="0" lIns="45725" spcFirstLastPara="1" rIns="45725"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1" i="0" sz="6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2"/>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285" name="Google Shape;285;p12"/>
          <p:cNvSpPr txBox="1"/>
          <p:nvPr/>
        </p:nvSpPr>
        <p:spPr>
          <a:xfrm>
            <a:off x="3394750" y="266375"/>
            <a:ext cx="2105700" cy="690300"/>
          </a:xfrm>
          <a:prstGeom prst="rect">
            <a:avLst/>
          </a:prstGeom>
          <a:noFill/>
          <a:ln>
            <a:noFill/>
          </a:ln>
        </p:spPr>
        <p:txBody>
          <a:bodyPr anchorCtr="0" anchor="ctr" bIns="0" lIns="0" spcFirstLastPara="1" rIns="0" wrap="square" tIns="0">
            <a:noAutofit/>
          </a:bodyPr>
          <a:lstStyle/>
          <a:p>
            <a:pPr indent="0" lvl="0" marL="0" marR="0" rtl="0" algn="ctr">
              <a:lnSpc>
                <a:spcPct val="113535"/>
              </a:lnSpc>
              <a:spcBef>
                <a:spcPts val="0"/>
              </a:spcBef>
              <a:spcAft>
                <a:spcPts val="0"/>
              </a:spcAft>
              <a:buClr>
                <a:srgbClr val="000000"/>
              </a:buClr>
              <a:buSzPts val="2100"/>
              <a:buFont typeface="Arial"/>
              <a:buNone/>
            </a:pPr>
            <a:r>
              <a:rPr b="1" i="0" lang="en-GB" sz="2100" u="none" cap="none" strike="noStrike">
                <a:solidFill>
                  <a:srgbClr val="FF9EFF"/>
                </a:solidFill>
                <a:latin typeface="Tahoma"/>
                <a:ea typeface="Tahoma"/>
                <a:cs typeface="Tahoma"/>
                <a:sym typeface="Tahoma"/>
              </a:rPr>
              <a:t>ROUTE OPTIMISATION </a:t>
            </a:r>
            <a:endParaRPr b="0" i="0" sz="2100" u="none" cap="none" strike="noStrike">
              <a:solidFill>
                <a:srgbClr val="FF9EFF"/>
              </a:solidFill>
              <a:latin typeface="Arial"/>
              <a:ea typeface="Arial"/>
              <a:cs typeface="Arial"/>
              <a:sym typeface="Arial"/>
            </a:endParaRPr>
          </a:p>
        </p:txBody>
      </p:sp>
      <p:sp>
        <p:nvSpPr>
          <p:cNvPr id="286" name="Google Shape;286;p12"/>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87" name="Google Shape;287;p12"/>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88" name="Google Shape;288;p12"/>
          <p:cNvSpPr/>
          <p:nvPr/>
        </p:nvSpPr>
        <p:spPr>
          <a:xfrm>
            <a:off x="0" y="71983"/>
            <a:ext cx="92400" cy="84600"/>
          </a:xfrm>
          <a:prstGeom prst="rect">
            <a:avLst/>
          </a:prstGeom>
          <a:noFill/>
          <a:ln>
            <a:noFill/>
          </a:ln>
        </p:spPr>
        <p:txBody>
          <a:bodyPr anchorCtr="0" anchor="ctr" bIns="0" lIns="45725" spcFirstLastPara="1" rIns="45725"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1" i="0" sz="600" u="none" cap="none" strike="noStrike">
              <a:solidFill>
                <a:schemeClr val="lt1"/>
              </a:solidFill>
              <a:latin typeface="Arial"/>
              <a:ea typeface="Arial"/>
              <a:cs typeface="Arial"/>
              <a:sym typeface="Arial"/>
            </a:endParaRPr>
          </a:p>
        </p:txBody>
      </p:sp>
      <p:sp>
        <p:nvSpPr>
          <p:cNvPr id="289" name="Google Shape;289;p12"/>
          <p:cNvSpPr txBox="1"/>
          <p:nvPr/>
        </p:nvSpPr>
        <p:spPr>
          <a:xfrm>
            <a:off x="311400" y="934425"/>
            <a:ext cx="8521200" cy="441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chemeClr val="dk1"/>
              </a:buClr>
              <a:buSzPts val="1100"/>
              <a:buFont typeface="Arial"/>
              <a:buNone/>
            </a:pPr>
            <a:r>
              <a:rPr b="1" i="0" lang="en-GB" sz="1400" u="none" cap="none" strike="noStrike">
                <a:solidFill>
                  <a:srgbClr val="FF9EFF"/>
                </a:solidFill>
                <a:latin typeface="Arial"/>
                <a:ea typeface="Arial"/>
                <a:cs typeface="Arial"/>
                <a:sym typeface="Arial"/>
              </a:rPr>
              <a:t>Contraction Hierarchies (CH): </a:t>
            </a:r>
            <a:r>
              <a:rPr b="0" i="0" lang="en-GB" sz="1200" u="none" cap="none" strike="noStrike">
                <a:solidFill>
                  <a:schemeClr val="lt1"/>
                </a:solidFill>
                <a:latin typeface="Arial"/>
                <a:ea typeface="Arial"/>
                <a:cs typeface="Arial"/>
                <a:sym typeface="Arial"/>
              </a:rPr>
              <a:t> Speed up shortest-path queries by processing the graph &amp; adding "shortcut" edges.</a:t>
            </a:r>
            <a:br>
              <a:rPr b="0" i="0" lang="en-GB" sz="1200" u="none" cap="none" strike="noStrike">
                <a:solidFill>
                  <a:schemeClr val="lt1"/>
                </a:solidFill>
                <a:latin typeface="Arial"/>
                <a:ea typeface="Arial"/>
                <a:cs typeface="Arial"/>
                <a:sym typeface="Arial"/>
              </a:rPr>
            </a:br>
            <a:r>
              <a:rPr b="1" i="0" lang="en-GB" sz="1300" u="none" cap="none" strike="noStrike">
                <a:solidFill>
                  <a:srgbClr val="FF9EFF"/>
                </a:solidFill>
                <a:latin typeface="Arial"/>
                <a:ea typeface="Arial"/>
                <a:cs typeface="Arial"/>
                <a:sym typeface="Arial"/>
              </a:rPr>
              <a:t>Key Steps:</a:t>
            </a:r>
            <a:endParaRPr b="1" i="0" sz="1300" u="none" cap="none" strike="noStrike">
              <a:solidFill>
                <a:srgbClr val="FF9EFF"/>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AutoNum type="arabicPeriod"/>
            </a:pPr>
            <a:r>
              <a:rPr b="1" i="0" lang="en-GB" sz="1300" u="none" cap="none" strike="noStrike">
                <a:solidFill>
                  <a:srgbClr val="F4CCCC"/>
                </a:solidFill>
                <a:latin typeface="Arial"/>
                <a:ea typeface="Arial"/>
                <a:cs typeface="Arial"/>
                <a:sym typeface="Arial"/>
              </a:rPr>
              <a:t>Graph Representation</a:t>
            </a:r>
            <a:r>
              <a:rPr b="0" i="0" lang="en-GB" sz="1300" u="none" cap="none" strike="noStrike">
                <a:solidFill>
                  <a:srgbClr val="F4CCCC"/>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The road network is represented as a graph where nodes represent intersections, and edges represent road segments with weights (e.g., distance, travel time).</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AutoNum type="arabicPeriod"/>
            </a:pPr>
            <a:r>
              <a:rPr b="1" i="0" lang="en-GB" sz="1300" u="none" cap="none" strike="noStrike">
                <a:solidFill>
                  <a:srgbClr val="F4CCCC"/>
                </a:solidFill>
                <a:latin typeface="Arial"/>
                <a:ea typeface="Arial"/>
                <a:cs typeface="Arial"/>
                <a:sym typeface="Arial"/>
              </a:rPr>
              <a:t>Node Contraction</a:t>
            </a:r>
            <a:r>
              <a:rPr b="0" i="0" lang="en-GB" sz="1300" u="none" cap="none" strike="noStrike">
                <a:solidFill>
                  <a:srgbClr val="F4CCCC"/>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During preprocessing, nodes are removed one by one based on their "importance." As nodes are removed, shortcut edges are added to maintain correct shortest paths. This ensures that, even after contracting a node, the shortest path between any two remaining nodes is preserved by going through the shortcut.</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AutoNum type="arabicPeriod"/>
            </a:pPr>
            <a:r>
              <a:rPr b="1" i="0" lang="en-GB" sz="1300" u="none" cap="none" strike="noStrike">
                <a:solidFill>
                  <a:srgbClr val="F4CCCC"/>
                </a:solidFill>
                <a:latin typeface="Arial"/>
                <a:ea typeface="Arial"/>
                <a:cs typeface="Arial"/>
                <a:sym typeface="Arial"/>
              </a:rPr>
              <a:t>Node Importance</a:t>
            </a:r>
            <a:r>
              <a:rPr b="0" i="0" lang="en-GB" sz="1300" u="none" cap="none" strike="noStrike">
                <a:solidFill>
                  <a:srgbClr val="F4CCCC"/>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Nodes are contracted in a specific order, based on their importance. Importance is calculated based on factors such as the number of new shortcuts that contracting the node would create and the connectivity of neighboring nodes.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AutoNum type="arabicPeriod"/>
            </a:pPr>
            <a:r>
              <a:rPr b="1" i="0" lang="en-GB" sz="1300" u="none" cap="none" strike="noStrike">
                <a:solidFill>
                  <a:srgbClr val="F4CCCC"/>
                </a:solidFill>
                <a:latin typeface="Arial"/>
                <a:ea typeface="Arial"/>
                <a:cs typeface="Arial"/>
                <a:sym typeface="Arial"/>
              </a:rPr>
              <a:t>Shortcut Creation</a:t>
            </a:r>
            <a:r>
              <a:rPr b="0" i="0" lang="en-GB" sz="1300" u="none" cap="none" strike="noStrike">
                <a:solidFill>
                  <a:srgbClr val="F4CCCC"/>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When a node is contracted, shortcuts are added between its neighbors to maintain the shortest paths. These shortcuts represent the minimum travel time between two neighbors through the contracted node.</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AutoNum type="arabicPeriod"/>
            </a:pPr>
            <a:r>
              <a:rPr b="1" i="0" lang="en-GB" sz="1300" u="none" cap="none" strike="noStrike">
                <a:solidFill>
                  <a:srgbClr val="F4CCCC"/>
                </a:solidFill>
                <a:latin typeface="Arial"/>
                <a:ea typeface="Arial"/>
                <a:cs typeface="Arial"/>
                <a:sym typeface="Arial"/>
              </a:rPr>
              <a:t>Query Phase</a:t>
            </a:r>
            <a:r>
              <a:rPr b="0" i="0" lang="en-GB" sz="1300" u="none" cap="none" strike="noStrike">
                <a:solidFill>
                  <a:srgbClr val="F4CCCC"/>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After preprocessing, the actual shortest-path query is executed efficiently by traversing the graph using the remaining nodes and shortcuts. Separate forward and backward searches are conducted from the source and target nodes, meeting at some midpoint.</a:t>
            </a:r>
            <a:endParaRPr b="0" i="0" sz="13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3"/>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42" r="-40" t="0"/>
            </a:stretch>
          </a:blipFill>
          <a:ln>
            <a:noFill/>
          </a:ln>
        </p:spPr>
      </p:sp>
      <p:sp>
        <p:nvSpPr>
          <p:cNvPr id="295" name="Google Shape;295;p13"/>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96" name="Google Shape;296;p13"/>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97" name="Google Shape;297;p13"/>
          <p:cNvSpPr/>
          <p:nvPr/>
        </p:nvSpPr>
        <p:spPr>
          <a:xfrm>
            <a:off x="0" y="71983"/>
            <a:ext cx="92366" cy="84639"/>
          </a:xfrm>
          <a:prstGeom prst="rect">
            <a:avLst/>
          </a:prstGeom>
          <a:noFill/>
          <a:ln>
            <a:noFill/>
          </a:ln>
        </p:spPr>
        <p:txBody>
          <a:bodyPr anchorCtr="0" anchor="ctr" bIns="0" lIns="45725" spcFirstLastPara="1" rIns="45725"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1" i="0" sz="600" u="none" cap="none" strike="noStrike">
              <a:solidFill>
                <a:schemeClr val="lt1"/>
              </a:solidFill>
              <a:latin typeface="Arial"/>
              <a:ea typeface="Arial"/>
              <a:cs typeface="Arial"/>
              <a:sym typeface="Arial"/>
            </a:endParaRPr>
          </a:p>
        </p:txBody>
      </p:sp>
      <p:sp>
        <p:nvSpPr>
          <p:cNvPr id="298" name="Google Shape;298;p13"/>
          <p:cNvSpPr txBox="1"/>
          <p:nvPr/>
        </p:nvSpPr>
        <p:spPr>
          <a:xfrm>
            <a:off x="371083" y="2175615"/>
            <a:ext cx="47223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299" name="Google Shape;299;p13"/>
          <p:cNvSpPr txBox="1"/>
          <p:nvPr/>
        </p:nvSpPr>
        <p:spPr>
          <a:xfrm>
            <a:off x="480686" y="3686567"/>
            <a:ext cx="79479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300" name="Google Shape;300;p13"/>
          <p:cNvSpPr txBox="1"/>
          <p:nvPr/>
        </p:nvSpPr>
        <p:spPr>
          <a:xfrm>
            <a:off x="504300" y="1301750"/>
            <a:ext cx="8135400" cy="369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rPr b="1" i="0" lang="en-GB" sz="1700" u="none" cap="none" strike="noStrike">
                <a:solidFill>
                  <a:srgbClr val="FF9EFF"/>
                </a:solidFill>
                <a:latin typeface="Arial"/>
                <a:ea typeface="Arial"/>
                <a:cs typeface="Arial"/>
                <a:sym typeface="Arial"/>
              </a:rPr>
              <a:t>Benefits of Contraction Hierarchies:</a:t>
            </a:r>
            <a:endParaRPr b="1" i="0" sz="1700" u="none" cap="none" strike="noStrike">
              <a:solidFill>
                <a:srgbClr val="FF9EFF"/>
              </a:solidFill>
              <a:latin typeface="Arial"/>
              <a:ea typeface="Arial"/>
              <a:cs typeface="Arial"/>
              <a:sym typeface="Arial"/>
            </a:endParaRPr>
          </a:p>
          <a:p>
            <a:pPr indent="-317500" lvl="0" marL="457200" marR="0" rtl="0" algn="just">
              <a:lnSpc>
                <a:spcPct val="115000"/>
              </a:lnSpc>
              <a:spcBef>
                <a:spcPts val="1200"/>
              </a:spcBef>
              <a:spcAft>
                <a:spcPts val="0"/>
              </a:spcAft>
              <a:buClr>
                <a:schemeClr val="lt1"/>
              </a:buClr>
              <a:buSzPts val="1400"/>
              <a:buFont typeface="Arial"/>
              <a:buChar char="●"/>
            </a:pPr>
            <a:r>
              <a:rPr b="1" i="0" lang="en-GB" sz="1400" u="none" cap="none" strike="noStrike">
                <a:solidFill>
                  <a:srgbClr val="F4CCCC"/>
                </a:solidFill>
                <a:latin typeface="Arial"/>
                <a:ea typeface="Arial"/>
                <a:cs typeface="Arial"/>
                <a:sym typeface="Arial"/>
              </a:rPr>
              <a:t>Efficiency:</a:t>
            </a:r>
            <a:r>
              <a:rPr b="0" i="0" lang="en-GB" sz="1400" u="none" cap="none" strike="noStrike">
                <a:solidFill>
                  <a:schemeClr val="lt1"/>
                </a:solidFill>
                <a:latin typeface="Arial"/>
                <a:ea typeface="Arial"/>
                <a:cs typeface="Arial"/>
                <a:sym typeface="Arial"/>
              </a:rPr>
              <a:t> CH significantly reduces shortest-path query times after preprocessing, making it extremely fast for real-time applications.</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1" i="0" lang="en-GB" sz="1400" u="none" cap="none" strike="noStrike">
                <a:solidFill>
                  <a:srgbClr val="F4CCCC"/>
                </a:solidFill>
                <a:latin typeface="Arial"/>
                <a:ea typeface="Arial"/>
                <a:cs typeface="Arial"/>
                <a:sym typeface="Arial"/>
              </a:rPr>
              <a:t>Scalability:</a:t>
            </a:r>
            <a:r>
              <a:rPr b="0" i="0" lang="en-GB" sz="1400" u="none" cap="none" strike="noStrike">
                <a:solidFill>
                  <a:schemeClr val="lt1"/>
                </a:solidFill>
                <a:latin typeface="Arial"/>
                <a:ea typeface="Arial"/>
                <a:cs typeface="Arial"/>
                <a:sym typeface="Arial"/>
              </a:rPr>
              <a:t> Designed for large-scale road networks, CH is ideal for systems like GPS navigation, handling complex networks with ease.</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0" i="0" lang="en-GB" sz="1400" u="none" cap="none" strike="noStrike">
                <a:solidFill>
                  <a:srgbClr val="F4CCCC"/>
                </a:solidFill>
                <a:latin typeface="Arial"/>
                <a:ea typeface="Arial"/>
                <a:cs typeface="Arial"/>
                <a:sym typeface="Arial"/>
              </a:rPr>
              <a:t>Real-Time Performance: </a:t>
            </a:r>
            <a:r>
              <a:rPr b="0" i="0" lang="en-GB" sz="1400" u="none" cap="none" strike="noStrike">
                <a:solidFill>
                  <a:schemeClr val="lt1"/>
                </a:solidFill>
                <a:latin typeface="Arial"/>
                <a:ea typeface="Arial"/>
                <a:cs typeface="Arial"/>
                <a:sym typeface="Arial"/>
              </a:rPr>
              <a:t>On continental-sized networks, CH can deliver route results in under 1 millisecond.</a:t>
            </a:r>
            <a:endParaRPr b="0" i="0" sz="1400" u="none" cap="none" strike="noStrike">
              <a:solidFill>
                <a:schemeClr val="lt1"/>
              </a:solidFill>
              <a:latin typeface="Arial"/>
              <a:ea typeface="Arial"/>
              <a:cs typeface="Arial"/>
              <a:sym typeface="Arial"/>
            </a:endParaRPr>
          </a:p>
          <a:p>
            <a:pPr indent="-317500" lvl="0" marL="457200" marR="0" rtl="0" algn="just">
              <a:lnSpc>
                <a:spcPct val="115000"/>
              </a:lnSpc>
              <a:spcBef>
                <a:spcPts val="0"/>
              </a:spcBef>
              <a:spcAft>
                <a:spcPts val="0"/>
              </a:spcAft>
              <a:buClr>
                <a:schemeClr val="lt1"/>
              </a:buClr>
              <a:buSzPts val="1400"/>
              <a:buFont typeface="Arial"/>
              <a:buChar char="●"/>
            </a:pPr>
            <a:r>
              <a:rPr b="1" i="0" lang="en-GB" sz="1400" u="none" cap="none" strike="noStrike">
                <a:solidFill>
                  <a:srgbClr val="F4CCCC"/>
                </a:solidFill>
                <a:latin typeface="Arial"/>
                <a:ea typeface="Arial"/>
                <a:cs typeface="Arial"/>
                <a:sym typeface="Arial"/>
              </a:rPr>
              <a:t>Future Potential:</a:t>
            </a:r>
            <a:r>
              <a:rPr b="0" i="0" lang="en-GB" sz="1400" u="none" cap="none" strike="noStrike">
                <a:solidFill>
                  <a:srgbClr val="F4CCCC"/>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Combining CH with Hub Labeling could push query times to less than a microsecond for real-world road networks, such as in South America, enabling even faster route optimization.</a:t>
            </a:r>
            <a:endParaRPr b="0" i="0" sz="1400" u="none" cap="none" strike="noStrike">
              <a:solidFill>
                <a:schemeClr val="lt1"/>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300"/>
              <a:buFont typeface="Arial"/>
              <a:buNone/>
            </a:pPr>
            <a:r>
              <a:t/>
            </a:r>
            <a:endParaRPr b="1" i="0" sz="1300" u="none" cap="none" strike="noStrike">
              <a:solidFill>
                <a:schemeClr val="lt1"/>
              </a:solidFill>
              <a:latin typeface="Arial"/>
              <a:ea typeface="Arial"/>
              <a:cs typeface="Arial"/>
              <a:sym typeface="Arial"/>
            </a:endParaRPr>
          </a:p>
        </p:txBody>
      </p:sp>
      <p:sp>
        <p:nvSpPr>
          <p:cNvPr id="301" name="Google Shape;301;p13"/>
          <p:cNvSpPr txBox="1"/>
          <p:nvPr/>
        </p:nvSpPr>
        <p:spPr>
          <a:xfrm>
            <a:off x="3394750" y="266375"/>
            <a:ext cx="2105700" cy="690300"/>
          </a:xfrm>
          <a:prstGeom prst="rect">
            <a:avLst/>
          </a:prstGeom>
          <a:noFill/>
          <a:ln>
            <a:noFill/>
          </a:ln>
        </p:spPr>
        <p:txBody>
          <a:bodyPr anchorCtr="0" anchor="ctr" bIns="0" lIns="0" spcFirstLastPara="1" rIns="0" wrap="square" tIns="0">
            <a:noAutofit/>
          </a:bodyPr>
          <a:lstStyle/>
          <a:p>
            <a:pPr indent="0" lvl="0" marL="0" marR="0" rtl="0" algn="ctr">
              <a:lnSpc>
                <a:spcPct val="113535"/>
              </a:lnSpc>
              <a:spcBef>
                <a:spcPts val="0"/>
              </a:spcBef>
              <a:spcAft>
                <a:spcPts val="0"/>
              </a:spcAft>
              <a:buClr>
                <a:srgbClr val="000000"/>
              </a:buClr>
              <a:buSzPts val="2100"/>
              <a:buFont typeface="Arial"/>
              <a:buNone/>
            </a:pPr>
            <a:r>
              <a:rPr b="1" i="0" lang="en-GB" sz="2100" u="none" cap="none" strike="noStrike">
                <a:solidFill>
                  <a:srgbClr val="FF9EFF"/>
                </a:solidFill>
                <a:latin typeface="Tahoma"/>
                <a:ea typeface="Tahoma"/>
                <a:cs typeface="Tahoma"/>
                <a:sym typeface="Tahoma"/>
              </a:rPr>
              <a:t>ROUTE OPTIMISATION </a:t>
            </a:r>
            <a:endParaRPr b="0" i="0" sz="2100" u="none" cap="none" strike="noStrike">
              <a:solidFill>
                <a:srgbClr val="FF9E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307" name="Google Shape;307;p14"/>
          <p:cNvSpPr/>
          <p:nvPr/>
        </p:nvSpPr>
        <p:spPr>
          <a:xfrm>
            <a:off x="0" y="71983"/>
            <a:ext cx="92400" cy="84600"/>
          </a:xfrm>
          <a:prstGeom prst="rect">
            <a:avLst/>
          </a:prstGeom>
          <a:noFill/>
          <a:ln>
            <a:noFill/>
          </a:ln>
        </p:spPr>
        <p:txBody>
          <a:bodyPr anchorCtr="0" anchor="ctr" bIns="0" lIns="45725" spcFirstLastPara="1" rIns="45725"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1" i="0" sz="600" u="none" cap="none" strike="noStrike">
              <a:solidFill>
                <a:schemeClr val="lt1"/>
              </a:solidFill>
              <a:latin typeface="Arial"/>
              <a:ea typeface="Arial"/>
              <a:cs typeface="Arial"/>
              <a:sym typeface="Arial"/>
            </a:endParaRPr>
          </a:p>
        </p:txBody>
      </p:sp>
      <p:sp>
        <p:nvSpPr>
          <p:cNvPr id="308" name="Google Shape;308;p14"/>
          <p:cNvSpPr txBox="1"/>
          <p:nvPr/>
        </p:nvSpPr>
        <p:spPr>
          <a:xfrm>
            <a:off x="371083" y="2175615"/>
            <a:ext cx="47223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309" name="Google Shape;309;p14"/>
          <p:cNvSpPr txBox="1"/>
          <p:nvPr/>
        </p:nvSpPr>
        <p:spPr>
          <a:xfrm>
            <a:off x="480686" y="3686567"/>
            <a:ext cx="79479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310" name="Google Shape;310;p14"/>
          <p:cNvSpPr txBox="1"/>
          <p:nvPr/>
        </p:nvSpPr>
        <p:spPr>
          <a:xfrm>
            <a:off x="923575" y="1340850"/>
            <a:ext cx="6913200" cy="2461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GB" sz="2600" u="none" cap="none" strike="noStrike">
                <a:solidFill>
                  <a:schemeClr val="lt1"/>
                </a:solidFill>
                <a:latin typeface="Arial"/>
                <a:ea typeface="Arial"/>
                <a:cs typeface="Arial"/>
                <a:sym typeface="Arial"/>
              </a:rPr>
              <a:t>REDUCING  EMISSIONS BY ECO ROUTING  </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5"/>
          <p:cNvSpPr/>
          <p:nvPr/>
        </p:nvSpPr>
        <p:spPr>
          <a:xfrm>
            <a:off x="-46975" y="0"/>
            <a:ext cx="918972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42" r="-40" t="0"/>
            </a:stretch>
          </a:blipFill>
          <a:ln>
            <a:noFill/>
          </a:ln>
        </p:spPr>
      </p:sp>
      <p:sp>
        <p:nvSpPr>
          <p:cNvPr id="316" name="Google Shape;316;p15"/>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317" name="Google Shape;317;p15"/>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318" name="Google Shape;318;p15"/>
          <p:cNvSpPr txBox="1"/>
          <p:nvPr/>
        </p:nvSpPr>
        <p:spPr>
          <a:xfrm>
            <a:off x="374991" y="1399001"/>
            <a:ext cx="7699200" cy="307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FF9EFF"/>
                </a:solidFill>
                <a:latin typeface="Calibri"/>
                <a:ea typeface="Calibri"/>
                <a:cs typeface="Calibri"/>
                <a:sym typeface="Calibri"/>
              </a:rPr>
              <a:t>Goal and Focus: </a:t>
            </a:r>
            <a:endParaRPr b="1" i="0" sz="1700" u="none" cap="none" strike="noStrike">
              <a:solidFill>
                <a:srgbClr val="FF9EFF"/>
              </a:solidFill>
              <a:latin typeface="Calibri"/>
              <a:ea typeface="Calibri"/>
              <a:cs typeface="Calibri"/>
              <a:sym typeface="Calibri"/>
            </a:endParaRPr>
          </a:p>
        </p:txBody>
      </p:sp>
      <p:sp>
        <p:nvSpPr>
          <p:cNvPr id="319" name="Google Shape;319;p15"/>
          <p:cNvSpPr/>
          <p:nvPr/>
        </p:nvSpPr>
        <p:spPr>
          <a:xfrm>
            <a:off x="0" y="71983"/>
            <a:ext cx="92366" cy="84639"/>
          </a:xfrm>
          <a:prstGeom prst="rect">
            <a:avLst/>
          </a:prstGeom>
          <a:noFill/>
          <a:ln>
            <a:noFill/>
          </a:ln>
        </p:spPr>
        <p:txBody>
          <a:bodyPr anchorCtr="0" anchor="ctr" bIns="0" lIns="45725" spcFirstLastPara="1" rIns="45725"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1" i="0" sz="600" u="none" cap="none" strike="noStrike">
              <a:solidFill>
                <a:schemeClr val="lt1"/>
              </a:solidFill>
              <a:latin typeface="Arial"/>
              <a:ea typeface="Arial"/>
              <a:cs typeface="Arial"/>
              <a:sym typeface="Arial"/>
            </a:endParaRPr>
          </a:p>
        </p:txBody>
      </p:sp>
      <p:sp>
        <p:nvSpPr>
          <p:cNvPr id="320" name="Google Shape;320;p15"/>
          <p:cNvSpPr txBox="1"/>
          <p:nvPr/>
        </p:nvSpPr>
        <p:spPr>
          <a:xfrm>
            <a:off x="551145" y="1822862"/>
            <a:ext cx="8268600" cy="26574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Calibri"/>
                <a:ea typeface="Calibri"/>
                <a:cs typeface="Calibri"/>
                <a:sym typeface="Calibri"/>
              </a:rPr>
              <a:t>Eco-Routing: Focuses on minimizing fuel consumption and emissions by suggesting routes that optimize for eco-friendly driving rather than the shortest or fastest routes. It considers factors like road grade, vehicle type, and traffic flow to reduce carbon footprints. </a:t>
            </a:r>
            <a:endParaRPr b="0" i="0" sz="13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Easier to implement at scale, as it can be integrated into </a:t>
            </a:r>
            <a:r>
              <a:rPr b="1" i="0" lang="en-GB" sz="1300" u="none" cap="none" strike="noStrike">
                <a:solidFill>
                  <a:schemeClr val="lt1"/>
                </a:solidFill>
                <a:latin typeface="Arial"/>
                <a:ea typeface="Arial"/>
                <a:cs typeface="Arial"/>
                <a:sym typeface="Arial"/>
              </a:rPr>
              <a:t>existing navigation systems</a:t>
            </a:r>
            <a:r>
              <a:rPr b="0" i="0" lang="en-GB" sz="1300" u="none" cap="none" strike="noStrike">
                <a:solidFill>
                  <a:schemeClr val="lt1"/>
                </a:solidFill>
                <a:latin typeface="Arial"/>
                <a:ea typeface="Arial"/>
                <a:cs typeface="Arial"/>
                <a:sym typeface="Arial"/>
              </a:rPr>
              <a:t> (e.g., Google Maps, Waze) or as part of in-car GPS systems.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Uses </a:t>
            </a:r>
            <a:r>
              <a:rPr b="1" i="0" lang="en-GB" sz="1300" u="none" cap="none" strike="noStrike">
                <a:solidFill>
                  <a:schemeClr val="lt1"/>
                </a:solidFill>
                <a:latin typeface="Arial"/>
                <a:ea typeface="Arial"/>
                <a:cs typeface="Arial"/>
                <a:sym typeface="Arial"/>
              </a:rPr>
              <a:t>real-time traffic data</a:t>
            </a:r>
            <a:r>
              <a:rPr b="0" i="0" lang="en-GB" sz="1300" u="none" cap="none" strike="noStrike">
                <a:solidFill>
                  <a:schemeClr val="lt1"/>
                </a:solidFill>
                <a:latin typeface="Arial"/>
                <a:ea typeface="Arial"/>
                <a:cs typeface="Arial"/>
                <a:sym typeface="Arial"/>
              </a:rPr>
              <a:t> but does not require physical infrastructure like traffic signals. Instead, it relies on data sources like satellite navigation, road sensors, and traffic information services.x</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chemeClr val="lt1"/>
                </a:solidFill>
                <a:latin typeface="Arial"/>
                <a:ea typeface="Arial"/>
                <a:cs typeface="Arial"/>
                <a:sym typeface="Arial"/>
              </a:rPr>
              <a:t>Vehicle-specific algorithms</a:t>
            </a:r>
            <a:r>
              <a:rPr b="0" i="0" lang="en-GB" sz="1300" u="none" cap="none" strike="noStrike">
                <a:solidFill>
                  <a:schemeClr val="lt1"/>
                </a:solidFill>
                <a:latin typeface="Arial"/>
                <a:ea typeface="Arial"/>
                <a:cs typeface="Arial"/>
                <a:sym typeface="Arial"/>
              </a:rPr>
              <a:t> might need to account for different fuel consumption patterns, which increases complexity.</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321" name="Google Shape;321;p15"/>
          <p:cNvSpPr txBox="1"/>
          <p:nvPr/>
        </p:nvSpPr>
        <p:spPr>
          <a:xfrm>
            <a:off x="3158342" y="327685"/>
            <a:ext cx="2705400" cy="5232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3100"/>
              <a:buFont typeface="Arial"/>
              <a:buNone/>
            </a:pPr>
            <a:r>
              <a:rPr b="1" i="0" lang="en-GB" sz="3100" u="none" cap="none" strike="noStrike">
                <a:solidFill>
                  <a:srgbClr val="FF9EFF"/>
                </a:solidFill>
                <a:latin typeface="Calibri"/>
                <a:ea typeface="Calibri"/>
                <a:cs typeface="Calibri"/>
                <a:sym typeface="Calibri"/>
              </a:rPr>
              <a:t>Eco-Routing</a:t>
            </a:r>
            <a:endParaRPr b="1" i="0" sz="3100" u="none" cap="none" strike="noStrike">
              <a:solidFill>
                <a:srgbClr val="FF9E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6"/>
          <p:cNvSpPr/>
          <p:nvPr/>
        </p:nvSpPr>
        <p:spPr>
          <a:xfrm>
            <a:off x="-46975" y="0"/>
            <a:ext cx="918972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327" name="Google Shape;327;p16"/>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328" name="Google Shape;328;p16"/>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329" name="Google Shape;329;p16"/>
          <p:cNvSpPr/>
          <p:nvPr/>
        </p:nvSpPr>
        <p:spPr>
          <a:xfrm>
            <a:off x="0" y="71983"/>
            <a:ext cx="92400" cy="84600"/>
          </a:xfrm>
          <a:prstGeom prst="rect">
            <a:avLst/>
          </a:prstGeom>
          <a:noFill/>
          <a:ln>
            <a:noFill/>
          </a:ln>
        </p:spPr>
        <p:txBody>
          <a:bodyPr anchorCtr="0" anchor="ctr" bIns="0" lIns="45725" spcFirstLastPara="1" rIns="45725" wrap="square" tIns="0">
            <a:noAutofit/>
          </a:bodyPr>
          <a:lstStyle/>
          <a:p>
            <a:pPr indent="0" lvl="0" marL="0" marR="0" rtl="0" algn="l">
              <a:lnSpc>
                <a:spcPct val="100000"/>
              </a:lnSpc>
              <a:spcBef>
                <a:spcPts val="0"/>
              </a:spcBef>
              <a:spcAft>
                <a:spcPts val="0"/>
              </a:spcAft>
              <a:buClr>
                <a:schemeClr val="dk1"/>
              </a:buClr>
              <a:buSzPts val="600"/>
              <a:buFont typeface="Calibri"/>
              <a:buNone/>
            </a:pPr>
            <a:r>
              <a:t/>
            </a:r>
            <a:endParaRPr b="1" i="0" sz="600" u="none" cap="none" strike="noStrike">
              <a:solidFill>
                <a:schemeClr val="lt1"/>
              </a:solidFill>
              <a:latin typeface="Arial"/>
              <a:ea typeface="Arial"/>
              <a:cs typeface="Arial"/>
              <a:sym typeface="Arial"/>
            </a:endParaRPr>
          </a:p>
        </p:txBody>
      </p:sp>
      <p:sp>
        <p:nvSpPr>
          <p:cNvPr id="330" name="Google Shape;330;p16"/>
          <p:cNvSpPr txBox="1"/>
          <p:nvPr/>
        </p:nvSpPr>
        <p:spPr>
          <a:xfrm>
            <a:off x="407150" y="1118475"/>
            <a:ext cx="8505300" cy="3588600"/>
          </a:xfrm>
          <a:prstGeom prst="rect">
            <a:avLst/>
          </a:prstGeom>
          <a:noFill/>
          <a:ln>
            <a:noFill/>
          </a:ln>
        </p:spPr>
        <p:txBody>
          <a:bodyPr anchorCtr="0" anchor="t" bIns="22850" lIns="45725" spcFirstLastPara="1" rIns="45725" wrap="square" tIns="22850">
            <a:spAutoFit/>
          </a:bodyPr>
          <a:lstStyle/>
          <a:p>
            <a:pPr indent="0" lvl="0" marL="0" marR="0" rtl="0" algn="l">
              <a:lnSpc>
                <a:spcPct val="115000"/>
              </a:lnSpc>
              <a:spcBef>
                <a:spcPts val="1400"/>
              </a:spcBef>
              <a:spcAft>
                <a:spcPts val="0"/>
              </a:spcAft>
              <a:buClr>
                <a:srgbClr val="000000"/>
              </a:buClr>
              <a:buSzPts val="1300"/>
              <a:buFont typeface="Arial"/>
              <a:buNone/>
            </a:pPr>
            <a:r>
              <a:rPr b="1" i="0" lang="en-GB" sz="1300" u="none" cap="none" strike="noStrike">
                <a:solidFill>
                  <a:srgbClr val="FF9EFF"/>
                </a:solidFill>
                <a:latin typeface="Arial"/>
                <a:ea typeface="Arial"/>
                <a:cs typeface="Arial"/>
                <a:sym typeface="Arial"/>
              </a:rPr>
              <a:t>Benefits of Eco-routing for Reducing Carbon Emissions 🌍</a:t>
            </a:r>
            <a:endParaRPr b="1" i="0" sz="1300" u="none" cap="none" strike="noStrike">
              <a:solidFill>
                <a:srgbClr val="FF9EFF"/>
              </a:solidFill>
              <a:latin typeface="Arial"/>
              <a:ea typeface="Arial"/>
              <a:cs typeface="Arial"/>
              <a:sym typeface="Arial"/>
            </a:endParaRPr>
          </a:p>
          <a:p>
            <a:pPr indent="-304800" lvl="0" marL="457200" marR="0" rtl="0" algn="l">
              <a:lnSpc>
                <a:spcPct val="115000"/>
              </a:lnSpc>
              <a:spcBef>
                <a:spcPts val="1200"/>
              </a:spcBef>
              <a:spcAft>
                <a:spcPts val="0"/>
              </a:spcAft>
              <a:buClr>
                <a:schemeClr val="lt1"/>
              </a:buClr>
              <a:buSzPts val="1200"/>
              <a:buFont typeface="Arial"/>
              <a:buAutoNum type="arabicPeriod"/>
            </a:pPr>
            <a:r>
              <a:rPr b="1" i="0" lang="en-GB" sz="1200" u="none" cap="none" strike="noStrike">
                <a:solidFill>
                  <a:schemeClr val="lt1"/>
                </a:solidFill>
                <a:latin typeface="Arial"/>
                <a:ea typeface="Arial"/>
                <a:cs typeface="Arial"/>
                <a:sym typeface="Arial"/>
              </a:rPr>
              <a:t>Ease of Implementation:</a:t>
            </a:r>
            <a:endParaRPr b="1"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Scalability:</a:t>
            </a:r>
            <a:r>
              <a:rPr b="0" i="0" lang="en-GB" sz="1200" u="none" cap="none" strike="noStrike">
                <a:solidFill>
                  <a:schemeClr val="lt1"/>
                </a:solidFill>
                <a:latin typeface="Arial"/>
                <a:ea typeface="Arial"/>
                <a:cs typeface="Arial"/>
                <a:sym typeface="Arial"/>
              </a:rPr>
              <a:t> Easily integrates with existing navigation systems (e.g., Google Maps, Waze) or in-car GPS 🚗.</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Data Usage:</a:t>
            </a:r>
            <a:r>
              <a:rPr b="0" i="0" lang="en-GB" sz="1200" u="none" cap="none" strike="noStrike">
                <a:solidFill>
                  <a:schemeClr val="lt1"/>
                </a:solidFill>
                <a:latin typeface="Arial"/>
                <a:ea typeface="Arial"/>
                <a:cs typeface="Arial"/>
                <a:sym typeface="Arial"/>
              </a:rPr>
              <a:t> Uses real-time traffic data without needing physical infrastructure like traffic signals, relying on satellite navigation and road sensors 📡.</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chemeClr val="lt1"/>
              </a:buClr>
              <a:buSzPts val="1200"/>
              <a:buFont typeface="Arial"/>
              <a:buAutoNum type="arabicPeriod"/>
            </a:pPr>
            <a:r>
              <a:rPr b="1" i="0" lang="en-GB" sz="1200" u="none" cap="none" strike="noStrike">
                <a:solidFill>
                  <a:schemeClr val="lt1"/>
                </a:solidFill>
                <a:latin typeface="Arial"/>
                <a:ea typeface="Arial"/>
                <a:cs typeface="Arial"/>
                <a:sym typeface="Arial"/>
              </a:rPr>
              <a:t>Algorithm Complexity:</a:t>
            </a:r>
            <a:endParaRPr b="1"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Vehicle-specific algorithms must account for varying fuel consumption patterns, increasing complexity ⚙️.</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chemeClr val="lt1"/>
              </a:buClr>
              <a:buSzPts val="1200"/>
              <a:buFont typeface="Arial"/>
              <a:buAutoNum type="arabicPeriod"/>
            </a:pPr>
            <a:r>
              <a:rPr b="1" i="0" lang="en-GB" sz="1200" u="none" cap="none" strike="noStrike">
                <a:solidFill>
                  <a:schemeClr val="lt1"/>
                </a:solidFill>
                <a:latin typeface="Arial"/>
                <a:ea typeface="Arial"/>
                <a:cs typeface="Arial"/>
                <a:sym typeface="Arial"/>
              </a:rPr>
              <a:t>Comparison with Adaptive Traffic Signal Control (ATSC):</a:t>
            </a:r>
            <a:endParaRPr b="1"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Requires sensor networks (e.g., cameras) for real-time monitoring 📹.</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Needs integration with city systems and centralized traffic coordination 🏙️.</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Complex installation in large cities due to costs and data processing needs 💸, especially challenging in developing countries like India 🚧.</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chemeClr val="lt1"/>
              </a:buClr>
              <a:buSzPts val="1200"/>
              <a:buFont typeface="Arial"/>
              <a:buAutoNum type="arabicPeriod"/>
            </a:pPr>
            <a:r>
              <a:rPr b="1" i="0" lang="en-GB" sz="1200" u="none" cap="none" strike="noStrike">
                <a:solidFill>
                  <a:schemeClr val="lt1"/>
                </a:solidFill>
                <a:latin typeface="Arial"/>
                <a:ea typeface="Arial"/>
                <a:cs typeface="Arial"/>
                <a:sym typeface="Arial"/>
              </a:rPr>
              <a:t>Advantages of Eco-routing:</a:t>
            </a:r>
            <a:endParaRPr b="1"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High Scalability:</a:t>
            </a:r>
            <a:r>
              <a:rPr b="0" i="0" lang="en-GB" sz="1200" u="none" cap="none" strike="noStrike">
                <a:solidFill>
                  <a:schemeClr val="lt1"/>
                </a:solidFill>
                <a:latin typeface="Arial"/>
                <a:ea typeface="Arial"/>
                <a:cs typeface="Arial"/>
                <a:sym typeface="Arial"/>
              </a:rPr>
              <a:t> Utilizes existing infrastructure for nationwide or global rollouts with minimal investment 🌐.</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Data Accuracy:</a:t>
            </a:r>
            <a:r>
              <a:rPr b="0" i="0" lang="en-GB" sz="1200" u="none" cap="none" strike="noStrike">
                <a:solidFill>
                  <a:schemeClr val="lt1"/>
                </a:solidFill>
                <a:latin typeface="Arial"/>
                <a:ea typeface="Arial"/>
                <a:cs typeface="Arial"/>
                <a:sym typeface="Arial"/>
              </a:rPr>
              <a:t> Maintaining up-to-date traffic, road type, fuel efficiency, and emissions data is essential for accurate routing 📊.</a:t>
            </a:r>
            <a:endParaRPr b="1" i="0" sz="1200" u="none" cap="none" strike="noStrike">
              <a:solidFill>
                <a:schemeClr val="lt1"/>
              </a:solidFill>
              <a:latin typeface="Arial"/>
              <a:ea typeface="Arial"/>
              <a:cs typeface="Arial"/>
              <a:sym typeface="Arial"/>
            </a:endParaRPr>
          </a:p>
        </p:txBody>
      </p:sp>
      <p:sp>
        <p:nvSpPr>
          <p:cNvPr id="331" name="Google Shape;331;p16"/>
          <p:cNvSpPr txBox="1"/>
          <p:nvPr/>
        </p:nvSpPr>
        <p:spPr>
          <a:xfrm>
            <a:off x="3158342" y="327685"/>
            <a:ext cx="2705400" cy="5232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3100"/>
              <a:buFont typeface="Arial"/>
              <a:buNone/>
            </a:pPr>
            <a:r>
              <a:rPr b="1" i="0" lang="en-GB" sz="3100" u="none" cap="none" strike="noStrike">
                <a:solidFill>
                  <a:srgbClr val="FF9EFF"/>
                </a:solidFill>
                <a:latin typeface="Calibri"/>
                <a:ea typeface="Calibri"/>
                <a:cs typeface="Calibri"/>
                <a:sym typeface="Calibri"/>
              </a:rPr>
              <a:t>Eco-Routing</a:t>
            </a:r>
            <a:endParaRPr b="1" i="0" sz="3100" u="none" cap="none" strike="noStrike">
              <a:solidFill>
                <a:srgbClr val="FF9E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7"/>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337" name="Google Shape;337;p17"/>
          <p:cNvSpPr/>
          <p:nvPr/>
        </p:nvSpPr>
        <p:spPr>
          <a:xfrm>
            <a:off x="400812" y="306098"/>
            <a:ext cx="8342376" cy="944880"/>
          </a:xfrm>
          <a:custGeom>
            <a:rect b="b" l="l" r="r" t="t"/>
            <a:pathLst>
              <a:path extrusionOk="0" h="1889759" w="16684752">
                <a:moveTo>
                  <a:pt x="0" y="0"/>
                </a:moveTo>
                <a:lnTo>
                  <a:pt x="16684752" y="0"/>
                </a:lnTo>
                <a:lnTo>
                  <a:pt x="16684752" y="1889759"/>
                </a:lnTo>
                <a:lnTo>
                  <a:pt x="0" y="1889759"/>
                </a:lnTo>
                <a:lnTo>
                  <a:pt x="0" y="0"/>
                </a:lnTo>
                <a:close/>
              </a:path>
            </a:pathLst>
          </a:custGeom>
          <a:blipFill rotWithShape="1">
            <a:blip r:embed="rId4">
              <a:alphaModFix/>
            </a:blip>
            <a:stretch>
              <a:fillRect b="0" l="0" r="0" t="0"/>
            </a:stretch>
          </a:blipFill>
          <a:ln>
            <a:noFill/>
          </a:ln>
        </p:spPr>
      </p:sp>
      <p:sp>
        <p:nvSpPr>
          <p:cNvPr id="338" name="Google Shape;338;p17"/>
          <p:cNvSpPr/>
          <p:nvPr/>
        </p:nvSpPr>
        <p:spPr>
          <a:xfrm>
            <a:off x="183499" y="514349"/>
            <a:ext cx="428625"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
        <p:nvSpPr>
          <p:cNvPr id="339" name="Google Shape;339;p17"/>
          <p:cNvSpPr/>
          <p:nvPr/>
        </p:nvSpPr>
        <p:spPr>
          <a:xfrm>
            <a:off x="8534217" y="514349"/>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pic>
        <p:nvPicPr>
          <p:cNvPr id="340" name="Google Shape;340;p17"/>
          <p:cNvPicPr preferRelativeResize="0"/>
          <p:nvPr/>
        </p:nvPicPr>
        <p:blipFill rotWithShape="1">
          <a:blip r:embed="rId6">
            <a:alphaModFix/>
          </a:blip>
          <a:srcRect b="0" l="0" r="0" t="0"/>
          <a:stretch/>
        </p:blipFill>
        <p:spPr>
          <a:xfrm>
            <a:off x="183500" y="1365650"/>
            <a:ext cx="8779351" cy="37005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8"/>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346" name="Google Shape;346;p18"/>
          <p:cNvSpPr/>
          <p:nvPr/>
        </p:nvSpPr>
        <p:spPr>
          <a:xfrm>
            <a:off x="1382124" y="370474"/>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347" name="Google Shape;347;p18"/>
          <p:cNvSpPr/>
          <p:nvPr/>
        </p:nvSpPr>
        <p:spPr>
          <a:xfrm>
            <a:off x="6832216" y="370487"/>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348" name="Google Shape;348;p18"/>
          <p:cNvSpPr txBox="1"/>
          <p:nvPr/>
        </p:nvSpPr>
        <p:spPr>
          <a:xfrm>
            <a:off x="1445650" y="1607700"/>
            <a:ext cx="5712900" cy="193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700"/>
              <a:buFont typeface="Arial"/>
              <a:buNone/>
            </a:pPr>
            <a:r>
              <a:rPr b="0" i="0" lang="en-GB" sz="1700" u="none" cap="none" strike="noStrike">
                <a:solidFill>
                  <a:srgbClr val="FF9EFF"/>
                </a:solidFill>
                <a:latin typeface="Arial"/>
                <a:ea typeface="Arial"/>
                <a:cs typeface="Arial"/>
                <a:sym typeface="Arial"/>
              </a:rPr>
              <a:t>Key points of innovation include:</a:t>
            </a:r>
            <a:endParaRPr b="0" i="0" sz="1700" u="none" cap="none" strike="noStrike">
              <a:solidFill>
                <a:srgbClr val="FF9EFF"/>
              </a:solidFill>
              <a:latin typeface="Arial"/>
              <a:ea typeface="Arial"/>
              <a:cs typeface="Arial"/>
              <a:sym typeface="Arial"/>
            </a:endParaRPr>
          </a:p>
          <a:p>
            <a:pPr indent="-323850" lvl="0" marL="457200" marR="0" rtl="0" algn="l">
              <a:lnSpc>
                <a:spcPct val="115000"/>
              </a:lnSpc>
              <a:spcBef>
                <a:spcPts val="1200"/>
              </a:spcBef>
              <a:spcAft>
                <a:spcPts val="0"/>
              </a:spcAft>
              <a:buClr>
                <a:schemeClr val="lt1"/>
              </a:buClr>
              <a:buSzPts val="1500"/>
              <a:buFont typeface="Arial"/>
              <a:buAutoNum type="arabicPeriod"/>
            </a:pPr>
            <a:r>
              <a:rPr b="0" i="0" lang="en-GB" sz="1500" u="none" cap="none" strike="noStrike">
                <a:solidFill>
                  <a:schemeClr val="lt1"/>
                </a:solidFill>
                <a:latin typeface="Arial"/>
                <a:ea typeface="Arial"/>
                <a:cs typeface="Arial"/>
                <a:sym typeface="Arial"/>
              </a:rPr>
              <a:t>The sophisticated reinforcement learning approach</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AutoNum type="arabicPeriod"/>
            </a:pPr>
            <a:r>
              <a:rPr b="0" i="0" lang="en-GB" sz="1500" u="none" cap="none" strike="noStrike">
                <a:solidFill>
                  <a:schemeClr val="lt1"/>
                </a:solidFill>
                <a:latin typeface="Arial"/>
                <a:ea typeface="Arial"/>
                <a:cs typeface="Arial"/>
                <a:sym typeface="Arial"/>
              </a:rPr>
              <a:t>The use of deep learning for complex decision making</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AutoNum type="arabicPeriod"/>
            </a:pPr>
            <a:r>
              <a:rPr b="0" i="0" lang="en-GB" sz="1500" u="none" cap="none" strike="noStrike">
                <a:solidFill>
                  <a:schemeClr val="lt1"/>
                </a:solidFill>
                <a:latin typeface="Arial"/>
                <a:ea typeface="Arial"/>
                <a:cs typeface="Arial"/>
                <a:sym typeface="Arial"/>
              </a:rPr>
              <a:t>The experience replay mechanism</a:t>
            </a:r>
            <a:endParaRPr b="0"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AutoNum type="arabicPeriod"/>
            </a:pPr>
            <a:r>
              <a:rPr b="1" i="0" lang="en-GB" sz="1500" u="none" cap="none" strike="noStrike">
                <a:solidFill>
                  <a:schemeClr val="lt1"/>
                </a:solidFill>
                <a:latin typeface="Arial"/>
                <a:ea typeface="Arial"/>
                <a:cs typeface="Arial"/>
                <a:sym typeface="Arial"/>
              </a:rPr>
              <a:t>Sophisticated Environment Modeling</a:t>
            </a:r>
            <a:endParaRPr b="1" i="0" sz="1500" u="none" cap="none" strike="noStrike">
              <a:solidFill>
                <a:schemeClr val="lt1"/>
              </a:solidFill>
              <a:latin typeface="Arial"/>
              <a:ea typeface="Arial"/>
              <a:cs typeface="Arial"/>
              <a:sym typeface="Arial"/>
            </a:endParaRPr>
          </a:p>
          <a:p>
            <a:pPr indent="-323850" lvl="0" marL="457200" marR="0" rtl="0" algn="l">
              <a:lnSpc>
                <a:spcPct val="115000"/>
              </a:lnSpc>
              <a:spcBef>
                <a:spcPts val="0"/>
              </a:spcBef>
              <a:spcAft>
                <a:spcPts val="0"/>
              </a:spcAft>
              <a:buClr>
                <a:schemeClr val="lt1"/>
              </a:buClr>
              <a:buSzPts val="1500"/>
              <a:buFont typeface="Arial"/>
              <a:buAutoNum type="arabicPeriod"/>
            </a:pPr>
            <a:r>
              <a:rPr b="0" i="0" lang="en-GB" sz="1500" u="none" cap="none" strike="noStrike">
                <a:solidFill>
                  <a:schemeClr val="lt1"/>
                </a:solidFill>
                <a:latin typeface="Arial"/>
                <a:ea typeface="Arial"/>
                <a:cs typeface="Arial"/>
                <a:sym typeface="Arial"/>
              </a:rPr>
              <a:t>The adaptive learning strategy</a:t>
            </a:r>
            <a:endParaRPr b="0" i="0" sz="1500" u="none" cap="none" strike="noStrike">
              <a:solidFill>
                <a:schemeClr val="lt1"/>
              </a:solidFill>
              <a:latin typeface="Arial"/>
              <a:ea typeface="Arial"/>
              <a:cs typeface="Arial"/>
              <a:sym typeface="Arial"/>
            </a:endParaRPr>
          </a:p>
        </p:txBody>
      </p:sp>
      <p:sp>
        <p:nvSpPr>
          <p:cNvPr id="349" name="Google Shape;349;p18"/>
          <p:cNvSpPr txBox="1"/>
          <p:nvPr/>
        </p:nvSpPr>
        <p:spPr>
          <a:xfrm>
            <a:off x="1775475" y="546313"/>
            <a:ext cx="5450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chemeClr val="dk1"/>
              </a:buClr>
              <a:buSzPts val="1100"/>
              <a:buFont typeface="Arial"/>
              <a:buNone/>
            </a:pPr>
            <a:r>
              <a:rPr b="1" i="0" lang="en-GB" sz="1900" u="none" cap="none" strike="noStrike">
                <a:solidFill>
                  <a:srgbClr val="FF9EFF"/>
                </a:solidFill>
                <a:latin typeface="Arial"/>
                <a:ea typeface="Arial"/>
                <a:cs typeface="Arial"/>
                <a:sym typeface="Arial"/>
              </a:rPr>
              <a:t>Innovation and Uniqueness of the Solution</a:t>
            </a:r>
            <a:endParaRPr b="1" i="0" sz="2100" u="none" cap="none" strike="noStrike">
              <a:solidFill>
                <a:srgbClr val="FF9E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9"/>
          <p:cNvSpPr/>
          <p:nvPr/>
        </p:nvSpPr>
        <p:spPr>
          <a:xfrm>
            <a:off x="-27050" y="0"/>
            <a:ext cx="9189720" cy="5194934"/>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355" name="Google Shape;355;p19"/>
          <p:cNvSpPr/>
          <p:nvPr/>
        </p:nvSpPr>
        <p:spPr>
          <a:xfrm>
            <a:off x="1336700" y="249500"/>
            <a:ext cx="6003036" cy="1097280"/>
          </a:xfrm>
          <a:custGeom>
            <a:rect b="b" l="l" r="r" t="t"/>
            <a:pathLst>
              <a:path extrusionOk="0" h="2194559" w="12006072">
                <a:moveTo>
                  <a:pt x="0" y="0"/>
                </a:moveTo>
                <a:lnTo>
                  <a:pt x="12006072" y="0"/>
                </a:lnTo>
                <a:lnTo>
                  <a:pt x="12006072" y="2194559"/>
                </a:lnTo>
                <a:lnTo>
                  <a:pt x="0" y="2194559"/>
                </a:lnTo>
                <a:lnTo>
                  <a:pt x="0" y="0"/>
                </a:lnTo>
                <a:close/>
              </a:path>
            </a:pathLst>
          </a:custGeom>
          <a:blipFill rotWithShape="1">
            <a:blip r:embed="rId4">
              <a:alphaModFix/>
            </a:blip>
            <a:stretch>
              <a:fillRect b="-7" l="0" r="0" t="-8"/>
            </a:stretch>
          </a:blipFill>
          <a:ln>
            <a:noFill/>
          </a:ln>
        </p:spPr>
      </p:sp>
      <p:sp>
        <p:nvSpPr>
          <p:cNvPr id="356" name="Google Shape;356;p19"/>
          <p:cNvSpPr/>
          <p:nvPr/>
        </p:nvSpPr>
        <p:spPr>
          <a:xfrm>
            <a:off x="1196827" y="212653"/>
            <a:ext cx="428625"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
        <p:nvSpPr>
          <p:cNvPr id="357" name="Google Shape;357;p19"/>
          <p:cNvSpPr/>
          <p:nvPr/>
        </p:nvSpPr>
        <p:spPr>
          <a:xfrm>
            <a:off x="7203094" y="212653"/>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
        <p:nvSpPr>
          <p:cNvPr id="358" name="Google Shape;358;p19"/>
          <p:cNvSpPr txBox="1"/>
          <p:nvPr/>
        </p:nvSpPr>
        <p:spPr>
          <a:xfrm>
            <a:off x="639550" y="1690375"/>
            <a:ext cx="7810800" cy="3191700"/>
          </a:xfrm>
          <a:prstGeom prst="rect">
            <a:avLst/>
          </a:prstGeom>
          <a:noFill/>
          <a:ln>
            <a:noFill/>
          </a:ln>
        </p:spPr>
        <p:txBody>
          <a:bodyPr anchorCtr="0" anchor="t" bIns="0" lIns="0" spcFirstLastPara="1" rIns="0" wrap="square" tIns="0">
            <a:spAutoFit/>
          </a:bodyPr>
          <a:lstStyle/>
          <a:p>
            <a:pPr indent="-311150" lvl="0" marL="457200" marR="0" rtl="0" algn="l">
              <a:lnSpc>
                <a:spcPct val="115000"/>
              </a:lnSpc>
              <a:spcBef>
                <a:spcPts val="1200"/>
              </a:spcBef>
              <a:spcAft>
                <a:spcPts val="0"/>
              </a:spcAft>
              <a:buClr>
                <a:schemeClr val="lt1"/>
              </a:buClr>
              <a:buSzPts val="1300"/>
              <a:buFont typeface="Arial"/>
              <a:buChar char="●"/>
            </a:pPr>
            <a:r>
              <a:rPr b="1" i="0" lang="en-GB" sz="1300" u="none" cap="none" strike="noStrike">
                <a:solidFill>
                  <a:srgbClr val="F3ADF7"/>
                </a:solidFill>
                <a:latin typeface="Arial"/>
                <a:ea typeface="Arial"/>
                <a:cs typeface="Arial"/>
                <a:sym typeface="Arial"/>
              </a:rPr>
              <a:t>Enhanced Traffic Management</a:t>
            </a:r>
            <a:r>
              <a:rPr b="0" i="0" lang="en-GB" sz="1300" u="none" cap="none" strike="noStrike">
                <a:solidFill>
                  <a:schemeClr val="lt1"/>
                </a:solidFill>
                <a:latin typeface="Arial"/>
                <a:ea typeface="Arial"/>
                <a:cs typeface="Arial"/>
                <a:sym typeface="Arial"/>
              </a:rPr>
              <a:t>: Incorporates deep reinforcement learning and hierarchical planning for real-time decision-making and dynamic traffic control.</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Reduced Congestion</a:t>
            </a:r>
            <a:r>
              <a:rPr b="0" i="0" lang="en-GB" sz="1300" u="none" cap="none" strike="noStrike">
                <a:solidFill>
                  <a:srgbClr val="FF9EFF"/>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Optimizes traffic flow, resulting in smoother vehicle movement and diminished wait times.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rgbClr val="F3ADF7"/>
                </a:solidFill>
                <a:latin typeface="Arial"/>
                <a:ea typeface="Arial"/>
                <a:cs typeface="Arial"/>
                <a:sym typeface="Arial"/>
              </a:rPr>
              <a:t>Lower Carbon Emissions</a:t>
            </a:r>
            <a:r>
              <a:rPr b="0" i="0" lang="en-GB" sz="1300" u="none" cap="none" strike="noStrike">
                <a:solidFill>
                  <a:schemeClr val="lt1"/>
                </a:solidFill>
                <a:latin typeface="Arial"/>
                <a:ea typeface="Arial"/>
                <a:cs typeface="Arial"/>
                <a:sym typeface="Arial"/>
              </a:rPr>
              <a:t>: Minimizes idle time and optimizes routes, leading to decreased fuel consumption and reduced greenhouse gas emissions.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Valuable Traffic Data</a:t>
            </a:r>
            <a:r>
              <a:rPr b="0" i="0" lang="en-GB" sz="1300" u="none" cap="none" strike="noStrike">
                <a:solidFill>
                  <a:srgbClr val="FF9EFF"/>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Offers actionable insights for urban planning and traffic management, contributing to enhanced infrastructure development.</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Improved User Satisfaction</a:t>
            </a:r>
            <a:r>
              <a:rPr b="0" i="0" lang="en-GB" sz="1300" u="none" cap="none" strike="noStrike">
                <a:solidFill>
                  <a:srgbClr val="FF9EFF"/>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Reduces travel times and enhances decision-making for commuters through efficient routing.</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Continuous Improvement</a:t>
            </a:r>
            <a:r>
              <a:rPr b="0" i="0" lang="en-GB" sz="1300" u="none" cap="none" strike="noStrike">
                <a:solidFill>
                  <a:srgbClr val="FF9EFF"/>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Adapts to evolving traffic patterns with ongoing data collection and analysis, facilitating sustainable practices.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Support for Sustainable Cities</a:t>
            </a:r>
            <a:r>
              <a:rPr b="0" i="0" lang="en-GB" sz="1300" u="none" cap="none" strike="noStrike">
                <a:solidFill>
                  <a:srgbClr val="FF9EFF"/>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Aligns with sustainability objectives, promoting healthier urban environments</a:t>
            </a:r>
            <a:endParaRPr b="0" i="0" sz="1300" u="none" cap="none" strike="noStrike">
              <a:solidFill>
                <a:schemeClr val="lt1"/>
              </a:solidFill>
              <a:latin typeface="Arial"/>
              <a:ea typeface="Arial"/>
              <a:cs typeface="Arial"/>
              <a:sym typeface="Arial"/>
            </a:endParaRPr>
          </a:p>
        </p:txBody>
      </p:sp>
      <p:sp>
        <p:nvSpPr>
          <p:cNvPr id="359" name="Google Shape;359;p19"/>
          <p:cNvSpPr txBox="1"/>
          <p:nvPr/>
        </p:nvSpPr>
        <p:spPr>
          <a:xfrm>
            <a:off x="2218325" y="1246750"/>
            <a:ext cx="6109800" cy="589800"/>
          </a:xfrm>
          <a:prstGeom prst="rect">
            <a:avLst/>
          </a:prstGeom>
          <a:noFill/>
          <a:ln>
            <a:noFill/>
          </a:ln>
        </p:spPr>
        <p:txBody>
          <a:bodyPr anchorCtr="0" anchor="t" bIns="0" lIns="0" spcFirstLastPara="1" rIns="0" wrap="square" tIns="0">
            <a:spAutoFit/>
          </a:bodyPr>
          <a:lstStyle/>
          <a:p>
            <a:pPr indent="0" lvl="0" marL="0" marR="0" rtl="0" algn="l">
              <a:lnSpc>
                <a:spcPct val="139438"/>
              </a:lnSpc>
              <a:spcBef>
                <a:spcPts val="0"/>
              </a:spcBef>
              <a:spcAft>
                <a:spcPts val="0"/>
              </a:spcAft>
              <a:buClr>
                <a:schemeClr val="dk1"/>
              </a:buClr>
              <a:buSzPts val="1100"/>
              <a:buFont typeface="Arial"/>
              <a:buNone/>
            </a:pPr>
            <a:r>
              <a:rPr b="1" i="0" lang="en-GB" sz="1600" u="none" cap="none" strike="noStrike">
                <a:solidFill>
                  <a:srgbClr val="FF9EFF"/>
                </a:solidFill>
                <a:latin typeface="Tahoma"/>
                <a:ea typeface="Tahoma"/>
                <a:cs typeface="Tahoma"/>
                <a:sym typeface="Tahoma"/>
              </a:rPr>
              <a:t>Benefits of the solution (social,environmental)</a:t>
            </a:r>
            <a:endParaRPr b="1" i="0" sz="1600" u="none" cap="none" strike="noStrike">
              <a:solidFill>
                <a:srgbClr val="FF9EFF"/>
              </a:solidFill>
              <a:latin typeface="Tahoma"/>
              <a:ea typeface="Tahoma"/>
              <a:cs typeface="Tahoma"/>
              <a:sym typeface="Tahoma"/>
            </a:endParaRPr>
          </a:p>
          <a:p>
            <a:pPr indent="0" lvl="0" marL="0" marR="0" rtl="0" algn="l">
              <a:lnSpc>
                <a:spcPct val="139438"/>
              </a:lnSpc>
              <a:spcBef>
                <a:spcPts val="0"/>
              </a:spcBef>
              <a:spcAft>
                <a:spcPts val="0"/>
              </a:spcAft>
              <a:buClr>
                <a:srgbClr val="000000"/>
              </a:buClr>
              <a:buSzPts val="1600"/>
              <a:buFont typeface="Arial"/>
              <a:buNone/>
            </a:pPr>
            <a:r>
              <a:t/>
            </a:r>
            <a:endParaRPr b="1" i="0" sz="1600" u="none" cap="none" strike="noStrike">
              <a:solidFill>
                <a:srgbClr val="FF9E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
          <p:cNvSpPr/>
          <p:nvPr/>
        </p:nvSpPr>
        <p:spPr>
          <a:xfrm>
            <a:off x="140525"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pic>
        <p:nvPicPr>
          <p:cNvPr id="184" name="Google Shape;184;p2"/>
          <p:cNvPicPr preferRelativeResize="0"/>
          <p:nvPr/>
        </p:nvPicPr>
        <p:blipFill rotWithShape="1">
          <a:blip r:embed="rId4">
            <a:alphaModFix/>
          </a:blip>
          <a:srcRect b="0" l="0" r="0" t="0"/>
          <a:stretch/>
        </p:blipFill>
        <p:spPr>
          <a:xfrm>
            <a:off x="413550" y="287925"/>
            <a:ext cx="8566174" cy="4550775"/>
          </a:xfrm>
          <a:prstGeom prst="rect">
            <a:avLst/>
          </a:prstGeom>
          <a:noFill/>
          <a:ln>
            <a:noFill/>
          </a:ln>
        </p:spPr>
      </p:pic>
      <p:sp>
        <p:nvSpPr>
          <p:cNvPr id="185" name="Google Shape;185;p2"/>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
        <p:nvSpPr>
          <p:cNvPr id="186" name="Google Shape;186;p2"/>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0"/>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42" r="-40" t="0"/>
            </a:stretch>
          </a:blipFill>
          <a:ln>
            <a:noFill/>
          </a:ln>
        </p:spPr>
      </p:sp>
      <p:sp>
        <p:nvSpPr>
          <p:cNvPr id="365" name="Google Shape;365;p20"/>
          <p:cNvSpPr/>
          <p:nvPr/>
        </p:nvSpPr>
        <p:spPr>
          <a:xfrm>
            <a:off x="1123515" y="323850"/>
            <a:ext cx="6922008" cy="944880"/>
          </a:xfrm>
          <a:custGeom>
            <a:rect b="b" l="l" r="r" t="t"/>
            <a:pathLst>
              <a:path extrusionOk="0" h="1889759" w="13844016">
                <a:moveTo>
                  <a:pt x="0" y="0"/>
                </a:moveTo>
                <a:lnTo>
                  <a:pt x="13844016" y="0"/>
                </a:lnTo>
                <a:lnTo>
                  <a:pt x="13844016" y="1889759"/>
                </a:lnTo>
                <a:lnTo>
                  <a:pt x="0" y="1889759"/>
                </a:lnTo>
                <a:lnTo>
                  <a:pt x="0" y="0"/>
                </a:lnTo>
                <a:close/>
              </a:path>
            </a:pathLst>
          </a:custGeom>
          <a:blipFill rotWithShape="1">
            <a:blip r:embed="rId4">
              <a:alphaModFix/>
            </a:blip>
            <a:stretch>
              <a:fillRect b="0" l="0" r="0" t="0"/>
            </a:stretch>
          </a:blipFill>
          <a:ln>
            <a:noFill/>
          </a:ln>
        </p:spPr>
      </p:sp>
      <p:sp>
        <p:nvSpPr>
          <p:cNvPr id="366" name="Google Shape;366;p20"/>
          <p:cNvSpPr/>
          <p:nvPr/>
        </p:nvSpPr>
        <p:spPr>
          <a:xfrm>
            <a:off x="800100" y="330814"/>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
        <p:nvSpPr>
          <p:cNvPr id="367" name="Google Shape;367;p20"/>
          <p:cNvSpPr/>
          <p:nvPr/>
        </p:nvSpPr>
        <p:spPr>
          <a:xfrm>
            <a:off x="8002044" y="330814"/>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5">
              <a:alphaModFix/>
            </a:blip>
            <a:stretch>
              <a:fillRect b="0" l="-278" r="-278" t="0"/>
            </a:stretch>
          </a:blipFill>
          <a:ln>
            <a:noFill/>
          </a:ln>
        </p:spPr>
      </p:sp>
      <p:sp>
        <p:nvSpPr>
          <p:cNvPr id="368" name="Google Shape;368;p20"/>
          <p:cNvSpPr txBox="1"/>
          <p:nvPr/>
        </p:nvSpPr>
        <p:spPr>
          <a:xfrm>
            <a:off x="1111050" y="1430950"/>
            <a:ext cx="6921900" cy="30273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Advanced Reinforcement Learning</a:t>
            </a:r>
            <a:r>
              <a:rPr b="0" i="0" lang="en-GB" sz="1300" u="none" cap="none" strike="noStrike">
                <a:solidFill>
                  <a:srgbClr val="FF9EFF"/>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Utilizes deep reinforcement learning for adaptive, complex decision-making in diverse traffic scenarios.</a:t>
            </a:r>
            <a:endParaRPr b="0" i="0" sz="13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Real-Time Optimization</a:t>
            </a:r>
            <a:r>
              <a:rPr b="0" i="0" lang="en-GB" sz="1300" u="none" cap="none" strike="noStrike">
                <a:solidFill>
                  <a:srgbClr val="FF9EFF"/>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Processes current conditions and makes instant decisions, continuously updating its model for optimal traffic flow.</a:t>
            </a:r>
            <a:endParaRPr b="0" i="0" sz="13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Efficient Large-Scale Management</a:t>
            </a:r>
            <a:r>
              <a:rPr b="0" i="0" lang="en-GB" sz="1300" u="none" cap="none" strike="noStrike">
                <a:solidFill>
                  <a:srgbClr val="FF9EFF"/>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Contracional Handles extensive road networks efficiently, providing optimal paths with a customizable speed-space trade-off.</a:t>
            </a:r>
            <a:endParaRPr b="0" i="0" sz="13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Holistic Approach</a:t>
            </a:r>
            <a:r>
              <a:rPr b="0" i="0" lang="en-GB" sz="1300" u="none" cap="none" strike="noStrike">
                <a:solidFill>
                  <a:srgbClr val="FF9EFF"/>
                </a:solidFill>
                <a:latin typeface="Arial"/>
                <a:ea typeface="Arial"/>
                <a:cs typeface="Arial"/>
                <a:sym typeface="Arial"/>
              </a:rPr>
              <a:t>: </a:t>
            </a:r>
            <a:r>
              <a:rPr b="0" i="0" lang="en-GB" sz="1300" u="none" cap="none" strike="noStrike">
                <a:solidFill>
                  <a:schemeClr val="lt1"/>
                </a:solidFill>
                <a:latin typeface="Arial"/>
                <a:ea typeface="Arial"/>
                <a:cs typeface="Arial"/>
                <a:sym typeface="Arial"/>
              </a:rPr>
              <a:t>Considers multiple factors simultaneously, optimizing overall traffic flow rather than just individual intersections.</a:t>
            </a:r>
            <a:endParaRPr b="0" i="0" sz="13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Char char="●"/>
            </a:pPr>
            <a:r>
              <a:rPr b="1" i="0" lang="en-GB" sz="1300" u="none" cap="none" strike="noStrike">
                <a:solidFill>
                  <a:srgbClr val="FF9EFF"/>
                </a:solidFill>
                <a:latin typeface="Arial"/>
                <a:ea typeface="Arial"/>
                <a:cs typeface="Arial"/>
                <a:sym typeface="Arial"/>
              </a:rPr>
              <a:t>Scalability and Integration</a:t>
            </a:r>
            <a:r>
              <a:rPr b="0" i="0" lang="en-GB" sz="1300" u="none" cap="none" strike="noStrike">
                <a:solidFill>
                  <a:srgbClr val="FF9EFF"/>
                </a:solidFill>
                <a:latin typeface="Arial"/>
                <a:ea typeface="Arial"/>
                <a:cs typeface="Arial"/>
                <a:sym typeface="Arial"/>
              </a:rPr>
              <a:t>:</a:t>
            </a:r>
            <a:r>
              <a:rPr b="0" i="0" lang="en-GB" sz="1300" u="none" cap="none" strike="noStrike">
                <a:solidFill>
                  <a:schemeClr val="lt1"/>
                </a:solidFill>
                <a:latin typeface="Arial"/>
                <a:ea typeface="Arial"/>
                <a:cs typeface="Arial"/>
                <a:sym typeface="Arial"/>
              </a:rPr>
              <a:t> Designed to manage multiple intersections or entire city grids, with potential for integration into broader smart city systems.</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192" name="Google Shape;192;p3"/>
          <p:cNvSpPr/>
          <p:nvPr/>
        </p:nvSpPr>
        <p:spPr>
          <a:xfrm>
            <a:off x="222332" y="1312457"/>
            <a:ext cx="457087" cy="423863"/>
          </a:xfrm>
          <a:custGeom>
            <a:rect b="b" l="l" r="r" t="t"/>
            <a:pathLst>
              <a:path extrusionOk="0" h="847725" w="914173">
                <a:moveTo>
                  <a:pt x="0" y="0"/>
                </a:moveTo>
                <a:lnTo>
                  <a:pt x="914173" y="0"/>
                </a:lnTo>
                <a:lnTo>
                  <a:pt x="914173" y="847725"/>
                </a:lnTo>
                <a:lnTo>
                  <a:pt x="0" y="847725"/>
                </a:lnTo>
                <a:lnTo>
                  <a:pt x="0" y="0"/>
                </a:lnTo>
                <a:close/>
              </a:path>
            </a:pathLst>
          </a:custGeom>
          <a:blipFill rotWithShape="1">
            <a:blip r:embed="rId4">
              <a:alphaModFix/>
            </a:blip>
            <a:stretch>
              <a:fillRect b="0" l="0" r="0" t="0"/>
            </a:stretch>
          </a:blipFill>
          <a:ln>
            <a:noFill/>
          </a:ln>
        </p:spPr>
      </p:sp>
      <p:sp>
        <p:nvSpPr>
          <p:cNvPr id="193" name="Google Shape;193;p3"/>
          <p:cNvSpPr/>
          <p:nvPr/>
        </p:nvSpPr>
        <p:spPr>
          <a:xfrm>
            <a:off x="-23936" y="1824228"/>
            <a:ext cx="949623" cy="566737"/>
          </a:xfrm>
          <a:custGeom>
            <a:rect b="b" l="l" r="r" t="t"/>
            <a:pathLst>
              <a:path extrusionOk="0" h="1133474" w="1899245">
                <a:moveTo>
                  <a:pt x="0" y="0"/>
                </a:moveTo>
                <a:lnTo>
                  <a:pt x="1899245" y="0"/>
                </a:lnTo>
                <a:lnTo>
                  <a:pt x="1899245" y="1133474"/>
                </a:lnTo>
                <a:lnTo>
                  <a:pt x="0" y="1133474"/>
                </a:lnTo>
                <a:lnTo>
                  <a:pt x="0" y="0"/>
                </a:lnTo>
                <a:close/>
              </a:path>
            </a:pathLst>
          </a:custGeom>
          <a:blipFill rotWithShape="1">
            <a:blip r:embed="rId5">
              <a:alphaModFix/>
            </a:blip>
            <a:stretch>
              <a:fillRect b="0" l="-48" r="-57" t="0"/>
            </a:stretch>
          </a:blipFill>
          <a:ln>
            <a:noFill/>
          </a:ln>
        </p:spPr>
      </p:sp>
      <p:sp>
        <p:nvSpPr>
          <p:cNvPr id="194" name="Google Shape;194;p3"/>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6">
              <a:alphaModFix/>
            </a:blip>
            <a:stretch>
              <a:fillRect b="0" l="-278" r="-278" t="0"/>
            </a:stretch>
          </a:blipFill>
          <a:ln>
            <a:noFill/>
          </a:ln>
        </p:spPr>
      </p:sp>
      <p:sp>
        <p:nvSpPr>
          <p:cNvPr id="195" name="Google Shape;195;p3"/>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6">
              <a:alphaModFix/>
            </a:blip>
            <a:stretch>
              <a:fillRect b="0" l="-278" r="-278" t="0"/>
            </a:stretch>
          </a:blipFill>
          <a:ln>
            <a:noFill/>
          </a:ln>
        </p:spPr>
      </p:sp>
      <p:sp>
        <p:nvSpPr>
          <p:cNvPr id="196" name="Google Shape;196;p3"/>
          <p:cNvSpPr txBox="1"/>
          <p:nvPr/>
        </p:nvSpPr>
        <p:spPr>
          <a:xfrm>
            <a:off x="-1800012" y="1424376"/>
            <a:ext cx="7952100" cy="2001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Clr>
                <a:srgbClr val="000000"/>
              </a:buClr>
              <a:buSzPts val="1300"/>
              <a:buFont typeface="Arial"/>
              <a:buNone/>
            </a:pPr>
            <a:r>
              <a:rPr b="1" i="0" lang="en-GB" sz="1300" u="none" cap="none" strike="noStrike">
                <a:solidFill>
                  <a:srgbClr val="FF9EFF"/>
                </a:solidFill>
                <a:latin typeface="Tahoma"/>
                <a:ea typeface="Tahoma"/>
                <a:cs typeface="Tahoma"/>
                <a:sym typeface="Tahoma"/>
              </a:rPr>
              <a:t>PROBLEM STATEMENT</a:t>
            </a:r>
            <a:endParaRPr b="0" i="0" sz="700" u="none" cap="none" strike="noStrike">
              <a:solidFill>
                <a:srgbClr val="FF9EFF"/>
              </a:solidFill>
              <a:latin typeface="Arial"/>
              <a:ea typeface="Arial"/>
              <a:cs typeface="Arial"/>
              <a:sym typeface="Arial"/>
            </a:endParaRPr>
          </a:p>
        </p:txBody>
      </p:sp>
      <p:sp>
        <p:nvSpPr>
          <p:cNvPr id="197" name="Google Shape;197;p3"/>
          <p:cNvSpPr txBox="1"/>
          <p:nvPr/>
        </p:nvSpPr>
        <p:spPr>
          <a:xfrm>
            <a:off x="925686" y="1924050"/>
            <a:ext cx="7799100" cy="10929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chemeClr val="lt1"/>
                </a:solidFill>
                <a:latin typeface="Calibri"/>
                <a:ea typeface="Calibri"/>
                <a:cs typeface="Calibri"/>
                <a:sym typeface="Calibri"/>
              </a:rPr>
              <a:t>Design an AI-based system that predicts real-time traffic congestion using data from road sensors, GPS devices, and weather conditions. The system should provide optimal routes, suggest traffic control measures, and reduce emissions by minimizing idle time, benefiting both urban planners and commuters</a:t>
            </a:r>
            <a:endParaRPr b="0" i="0" sz="1700" u="none" cap="none" strike="noStrike">
              <a:solidFill>
                <a:schemeClr val="lt1"/>
              </a:solidFill>
              <a:latin typeface="Calibri"/>
              <a:ea typeface="Calibri"/>
              <a:cs typeface="Calibri"/>
              <a:sym typeface="Calibri"/>
            </a:endParaRPr>
          </a:p>
        </p:txBody>
      </p:sp>
      <p:sp>
        <p:nvSpPr>
          <p:cNvPr id="198" name="Google Shape;198;p3"/>
          <p:cNvSpPr txBox="1"/>
          <p:nvPr/>
        </p:nvSpPr>
        <p:spPr>
          <a:xfrm>
            <a:off x="1059600" y="3255100"/>
            <a:ext cx="70248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9EFF"/>
                </a:solidFill>
                <a:latin typeface="Calibri"/>
                <a:ea typeface="Calibri"/>
                <a:cs typeface="Calibri"/>
                <a:sym typeface="Calibri"/>
              </a:rPr>
              <a:t>CENTRAL IDEAS</a:t>
            </a:r>
            <a:endParaRPr b="1" i="0" sz="1600" u="none" cap="none" strike="noStrike">
              <a:solidFill>
                <a:srgbClr val="FF9E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Calibri"/>
                <a:ea typeface="Calibri"/>
                <a:cs typeface="Calibri"/>
                <a:sym typeface="Calibri"/>
              </a:rPr>
              <a:t>🚦 Real-Time Prediction        🛣️ Optimal Routes                 🕹️ Smart Traffic Control</a:t>
            </a:r>
            <a:br>
              <a:rPr b="0" i="0" lang="en-GB" sz="1600" u="none" cap="none" strike="noStrike">
                <a:solidFill>
                  <a:schemeClr val="lt1"/>
                </a:solidFill>
                <a:latin typeface="Calibri"/>
                <a:ea typeface="Calibri"/>
                <a:cs typeface="Calibri"/>
                <a:sym typeface="Calibri"/>
              </a:rPr>
            </a:br>
            <a:r>
              <a:rPr b="0" i="0" lang="en-GB" sz="1600" u="none" cap="none" strike="noStrike">
                <a:solidFill>
                  <a:schemeClr val="lt1"/>
                </a:solidFill>
                <a:latin typeface="Calibri"/>
                <a:ea typeface="Calibri"/>
                <a:cs typeface="Calibri"/>
                <a:sym typeface="Calibri"/>
              </a:rPr>
              <a:t>🌱 Lower Emissions               🏙️ Better Urban Planning     🚗 Smoother Commutes</a:t>
            </a:r>
            <a:br>
              <a:rPr b="0" i="0" lang="en-GB" sz="1600" u="none" cap="none" strike="noStrike">
                <a:solidFill>
                  <a:schemeClr val="lt1"/>
                </a:solidFill>
                <a:latin typeface="Calibri"/>
                <a:ea typeface="Calibri"/>
                <a:cs typeface="Calibri"/>
                <a:sym typeface="Calibri"/>
              </a:rPr>
            </a:br>
            <a:endParaRPr b="0" i="0" sz="1600" u="none" cap="none" strike="noStrike">
              <a:solidFill>
                <a:schemeClr val="lt1"/>
              </a:solidFill>
              <a:latin typeface="Calibri"/>
              <a:ea typeface="Calibri"/>
              <a:cs typeface="Calibri"/>
              <a:sym typeface="Calibri"/>
            </a:endParaRPr>
          </a:p>
        </p:txBody>
      </p:sp>
      <p:sp>
        <p:nvSpPr>
          <p:cNvPr id="199" name="Google Shape;199;p3"/>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
          <p:cNvSpPr/>
          <p:nvPr/>
        </p:nvSpPr>
        <p:spPr>
          <a:xfrm>
            <a:off x="1175"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42" r="-40" t="0"/>
            </a:stretch>
          </a:blipFill>
          <a:ln>
            <a:noFill/>
          </a:ln>
        </p:spPr>
      </p:sp>
      <p:sp>
        <p:nvSpPr>
          <p:cNvPr id="205" name="Google Shape;205;p4"/>
          <p:cNvSpPr/>
          <p:nvPr/>
        </p:nvSpPr>
        <p:spPr>
          <a:xfrm>
            <a:off x="222332" y="1312457"/>
            <a:ext cx="457087" cy="423863"/>
          </a:xfrm>
          <a:custGeom>
            <a:rect b="b" l="l" r="r" t="t"/>
            <a:pathLst>
              <a:path extrusionOk="0" h="847725" w="914173">
                <a:moveTo>
                  <a:pt x="0" y="0"/>
                </a:moveTo>
                <a:lnTo>
                  <a:pt x="914173" y="0"/>
                </a:lnTo>
                <a:lnTo>
                  <a:pt x="914173" y="847725"/>
                </a:lnTo>
                <a:lnTo>
                  <a:pt x="0" y="847725"/>
                </a:lnTo>
                <a:lnTo>
                  <a:pt x="0" y="0"/>
                </a:lnTo>
                <a:close/>
              </a:path>
            </a:pathLst>
          </a:custGeom>
          <a:blipFill rotWithShape="1">
            <a:blip r:embed="rId4">
              <a:alphaModFix/>
            </a:blip>
            <a:stretch>
              <a:fillRect b="0" l="0" r="0" t="0"/>
            </a:stretch>
          </a:blipFill>
          <a:ln>
            <a:noFill/>
          </a:ln>
        </p:spPr>
      </p:sp>
      <p:sp>
        <p:nvSpPr>
          <p:cNvPr id="206" name="Google Shape;206;p4"/>
          <p:cNvSpPr/>
          <p:nvPr/>
        </p:nvSpPr>
        <p:spPr>
          <a:xfrm>
            <a:off x="595883" y="1246631"/>
            <a:ext cx="7952232" cy="577596"/>
          </a:xfrm>
          <a:custGeom>
            <a:rect b="b" l="l" r="r" t="t"/>
            <a:pathLst>
              <a:path extrusionOk="0" h="1155192" w="15904464">
                <a:moveTo>
                  <a:pt x="0" y="0"/>
                </a:moveTo>
                <a:lnTo>
                  <a:pt x="15904464" y="0"/>
                </a:lnTo>
                <a:lnTo>
                  <a:pt x="15904464" y="1155192"/>
                </a:lnTo>
                <a:lnTo>
                  <a:pt x="0" y="1155192"/>
                </a:lnTo>
                <a:lnTo>
                  <a:pt x="0" y="0"/>
                </a:lnTo>
                <a:close/>
              </a:path>
            </a:pathLst>
          </a:custGeom>
          <a:blipFill rotWithShape="1">
            <a:blip r:embed="rId5">
              <a:alphaModFix/>
            </a:blip>
            <a:stretch>
              <a:fillRect b="0" l="-130" r="-129" t="0"/>
            </a:stretch>
          </a:blipFill>
          <a:ln>
            <a:noFill/>
          </a:ln>
        </p:spPr>
      </p:sp>
      <p:sp>
        <p:nvSpPr>
          <p:cNvPr id="207" name="Google Shape;207;p4"/>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6">
              <a:alphaModFix/>
            </a:blip>
            <a:stretch>
              <a:fillRect b="0" l="-278" r="-278" t="0"/>
            </a:stretch>
          </a:blipFill>
          <a:ln>
            <a:noFill/>
          </a:ln>
        </p:spPr>
      </p:sp>
      <p:sp>
        <p:nvSpPr>
          <p:cNvPr id="208" name="Google Shape;208;p4"/>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6">
              <a:alphaModFix/>
            </a:blip>
            <a:stretch>
              <a:fillRect b="0" l="-278" r="-278" t="0"/>
            </a:stretch>
          </a:blipFill>
          <a:ln>
            <a:noFill/>
          </a:ln>
        </p:spPr>
      </p:sp>
      <p:sp>
        <p:nvSpPr>
          <p:cNvPr id="209" name="Google Shape;209;p4"/>
          <p:cNvSpPr txBox="1"/>
          <p:nvPr/>
        </p:nvSpPr>
        <p:spPr>
          <a:xfrm>
            <a:off x="595875" y="1898125"/>
            <a:ext cx="7889700" cy="8313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chemeClr val="lt1"/>
                </a:solidFill>
                <a:latin typeface="Calibri"/>
                <a:ea typeface="Calibri"/>
                <a:cs typeface="Calibri"/>
                <a:sym typeface="Calibri"/>
              </a:rPr>
              <a:t>We are using advanced AI (Deep Reinforcement Learning) to predict traffic jams, find the best eco-friendly routes, and suggest ways to manage traffic better. The goal is to optimal path, reduce congestion, emissions, and fuel use.</a:t>
            </a:r>
            <a:endParaRPr b="0" i="0" sz="1700" u="none" cap="none" strike="noStrike">
              <a:solidFill>
                <a:schemeClr val="lt1"/>
              </a:solidFill>
              <a:latin typeface="Calibri"/>
              <a:ea typeface="Calibri"/>
              <a:cs typeface="Calibri"/>
              <a:sym typeface="Calibri"/>
            </a:endParaRPr>
          </a:p>
        </p:txBody>
      </p:sp>
      <p:sp>
        <p:nvSpPr>
          <p:cNvPr id="210" name="Google Shape;210;p4"/>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sp>
        <p:nvSpPr>
          <p:cNvPr id="211" name="Google Shape;211;p4"/>
          <p:cNvSpPr txBox="1"/>
          <p:nvPr/>
        </p:nvSpPr>
        <p:spPr>
          <a:xfrm>
            <a:off x="467175" y="3079800"/>
            <a:ext cx="7889700" cy="1616100"/>
          </a:xfrm>
          <a:prstGeom prst="rect">
            <a:avLst/>
          </a:prstGeom>
          <a:noFill/>
          <a:ln>
            <a:noFill/>
          </a:ln>
        </p:spPr>
        <p:txBody>
          <a:bodyPr anchorCtr="0" anchor="t" bIns="22850" lIns="45725" spcFirstLastPara="1" rIns="45725" wrap="square" tIns="22850">
            <a:spAutoFit/>
          </a:bodyPr>
          <a:lstStyle/>
          <a:p>
            <a:pPr indent="-336550" lvl="0" marL="457200" marR="0" rtl="0" algn="l">
              <a:lnSpc>
                <a:spcPct val="100000"/>
              </a:lnSpc>
              <a:spcBef>
                <a:spcPts val="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Implement </a:t>
            </a:r>
            <a:r>
              <a:rPr b="1" i="0" lang="en-GB" sz="1700" u="none" cap="none" strike="noStrike">
                <a:solidFill>
                  <a:schemeClr val="lt1"/>
                </a:solidFill>
                <a:latin typeface="Calibri"/>
                <a:ea typeface="Calibri"/>
                <a:cs typeface="Calibri"/>
                <a:sym typeface="Calibri"/>
              </a:rPr>
              <a:t>Deep Q-Learning</a:t>
            </a:r>
            <a:r>
              <a:rPr b="0" i="0" lang="en-GB" sz="1700" u="none" cap="none" strike="noStrike">
                <a:solidFill>
                  <a:schemeClr val="lt1"/>
                </a:solidFill>
                <a:latin typeface="Calibri"/>
                <a:ea typeface="Calibri"/>
                <a:cs typeface="Calibri"/>
                <a:sym typeface="Calibri"/>
              </a:rPr>
              <a:t> for real-time traffic signal optimization.</a:t>
            </a:r>
            <a:endParaRPr b="0" i="0" sz="1700" u="none" cap="none" strike="noStrike">
              <a:solidFill>
                <a:schemeClr val="lt1"/>
              </a:solidFill>
              <a:latin typeface="Calibri"/>
              <a:ea typeface="Calibri"/>
              <a:cs typeface="Calibri"/>
              <a:sym typeface="Calibri"/>
            </a:endParaRPr>
          </a:p>
          <a:p>
            <a:pPr indent="-336550" lvl="0" marL="457200" marR="0" rtl="0" algn="l">
              <a:lnSpc>
                <a:spcPct val="100000"/>
              </a:lnSpc>
              <a:spcBef>
                <a:spcPts val="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Integrate </a:t>
            </a:r>
            <a:r>
              <a:rPr b="1" i="0" lang="en-GB" sz="1700" u="none" cap="none" strike="noStrike">
                <a:solidFill>
                  <a:schemeClr val="lt1"/>
                </a:solidFill>
                <a:latin typeface="Calibri"/>
                <a:ea typeface="Calibri"/>
                <a:cs typeface="Calibri"/>
                <a:sym typeface="Calibri"/>
              </a:rPr>
              <a:t>multi-source data</a:t>
            </a:r>
            <a:r>
              <a:rPr b="0" i="0" lang="en-GB" sz="1700" u="none" cap="none" strike="noStrike">
                <a:solidFill>
                  <a:schemeClr val="lt1"/>
                </a:solidFill>
                <a:latin typeface="Calibri"/>
                <a:ea typeface="Calibri"/>
                <a:cs typeface="Calibri"/>
                <a:sym typeface="Calibri"/>
              </a:rPr>
              <a:t> (road sensors, GPS, weather) for comprehensive traffic analysis.</a:t>
            </a:r>
            <a:endParaRPr b="0" i="0" sz="1700" u="none" cap="none" strike="noStrike">
              <a:solidFill>
                <a:schemeClr val="lt1"/>
              </a:solidFill>
              <a:latin typeface="Calibri"/>
              <a:ea typeface="Calibri"/>
              <a:cs typeface="Calibri"/>
              <a:sym typeface="Calibri"/>
            </a:endParaRPr>
          </a:p>
          <a:p>
            <a:pPr indent="-336550" lvl="0" marL="457200" marR="0" rtl="0" algn="l">
              <a:lnSpc>
                <a:spcPct val="100000"/>
              </a:lnSpc>
              <a:spcBef>
                <a:spcPts val="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Utilize contractual hierarchies for eco-friendly route suggestions.</a:t>
            </a:r>
            <a:endParaRPr b="0" i="0" sz="1700" u="none" cap="none" strike="noStrike">
              <a:solidFill>
                <a:schemeClr val="lt1"/>
              </a:solidFill>
              <a:latin typeface="Calibri"/>
              <a:ea typeface="Calibri"/>
              <a:cs typeface="Calibri"/>
              <a:sym typeface="Calibri"/>
            </a:endParaRPr>
          </a:p>
          <a:p>
            <a:pPr indent="-336550" lvl="0" marL="457200" marR="0" rtl="0" algn="l">
              <a:lnSpc>
                <a:spcPct val="100000"/>
              </a:lnSpc>
              <a:spcBef>
                <a:spcPts val="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Predict congestion and suggest optimal routes to reduce emissions and fuel use.</a:t>
            </a:r>
            <a:endParaRPr b="0" i="0" sz="17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42" r="-40" t="0"/>
            </a:stretch>
          </a:blipFill>
          <a:ln>
            <a:noFill/>
          </a:ln>
        </p:spPr>
      </p:sp>
      <p:sp>
        <p:nvSpPr>
          <p:cNvPr id="217" name="Google Shape;217;p5"/>
          <p:cNvSpPr txBox="1"/>
          <p:nvPr/>
        </p:nvSpPr>
        <p:spPr>
          <a:xfrm>
            <a:off x="480650" y="993900"/>
            <a:ext cx="8090400" cy="30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1" i="0" lang="en-GB" sz="4700" u="none" cap="none" strike="noStrike">
                <a:solidFill>
                  <a:schemeClr val="lt1"/>
                </a:solidFill>
                <a:latin typeface="Calibri"/>
                <a:ea typeface="Calibri"/>
                <a:cs typeface="Calibri"/>
                <a:sym typeface="Calibri"/>
              </a:rPr>
              <a:t>Deep Q-Learning based</a:t>
            </a:r>
            <a:br>
              <a:rPr b="1" i="0" lang="en-GB" sz="4700" u="none" cap="none" strike="noStrike">
                <a:solidFill>
                  <a:schemeClr val="lt1"/>
                </a:solidFill>
                <a:latin typeface="Calibri"/>
                <a:ea typeface="Calibri"/>
                <a:cs typeface="Calibri"/>
                <a:sym typeface="Calibri"/>
              </a:rPr>
            </a:br>
            <a:r>
              <a:rPr b="1" i="0" lang="en-GB" sz="4700" u="none" cap="none" strike="noStrike">
                <a:solidFill>
                  <a:schemeClr val="lt1"/>
                </a:solidFill>
                <a:latin typeface="Calibri"/>
                <a:ea typeface="Calibri"/>
                <a:cs typeface="Calibri"/>
                <a:sym typeface="Calibri"/>
              </a:rPr>
              <a:t>Traffic Control System</a:t>
            </a:r>
            <a:endParaRPr b="1" i="0" sz="47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223" name="Google Shape;223;p6"/>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24" name="Google Shape;224;p6"/>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25" name="Google Shape;225;p6"/>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sp>
        <p:nvSpPr>
          <p:cNvPr id="226" name="Google Shape;226;p6"/>
          <p:cNvSpPr txBox="1"/>
          <p:nvPr/>
        </p:nvSpPr>
        <p:spPr>
          <a:xfrm>
            <a:off x="485225" y="1033825"/>
            <a:ext cx="5667000" cy="384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GB" sz="1500" u="none" cap="none" strike="noStrike">
                <a:solidFill>
                  <a:srgbClr val="FF9EFF"/>
                </a:solidFill>
                <a:latin typeface="Arial"/>
                <a:ea typeface="Arial"/>
                <a:cs typeface="Arial"/>
                <a:sym typeface="Arial"/>
              </a:rPr>
              <a:t>Reinforcement Learning</a:t>
            </a:r>
            <a:endParaRPr b="1" i="0" sz="1500" u="none" cap="none" strike="noStrike">
              <a:solidFill>
                <a:srgbClr val="FF9EFF"/>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The system </a:t>
            </a:r>
            <a:r>
              <a:rPr b="1" i="0" lang="en-GB" sz="1300" u="none" cap="none" strike="noStrike">
                <a:solidFill>
                  <a:schemeClr val="lt1"/>
                </a:solidFill>
                <a:latin typeface="Arial"/>
                <a:ea typeface="Arial"/>
                <a:cs typeface="Arial"/>
                <a:sym typeface="Arial"/>
              </a:rPr>
              <a:t>improves through trial and error</a:t>
            </a:r>
            <a:r>
              <a:rPr b="0" i="0" lang="en-GB"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Actions that </a:t>
            </a:r>
            <a:r>
              <a:rPr b="1" i="0" lang="en-GB" sz="1300" u="none" cap="none" strike="noStrike">
                <a:solidFill>
                  <a:schemeClr val="lt1"/>
                </a:solidFill>
                <a:latin typeface="Arial"/>
                <a:ea typeface="Arial"/>
                <a:cs typeface="Arial"/>
                <a:sym typeface="Arial"/>
              </a:rPr>
              <a:t>enhance traffic flow</a:t>
            </a:r>
            <a:r>
              <a:rPr b="0" i="0" lang="en-GB" sz="1300" u="none" cap="none" strike="noStrike">
                <a:solidFill>
                  <a:schemeClr val="lt1"/>
                </a:solidFill>
                <a:latin typeface="Arial"/>
                <a:ea typeface="Arial"/>
                <a:cs typeface="Arial"/>
                <a:sym typeface="Arial"/>
              </a:rPr>
              <a:t> are reinforced.</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chemeClr val="lt1"/>
                </a:solidFill>
                <a:latin typeface="Arial"/>
                <a:ea typeface="Arial"/>
                <a:cs typeface="Arial"/>
                <a:sym typeface="Arial"/>
              </a:rPr>
              <a:t>Mistakes are recognized</a:t>
            </a:r>
            <a:r>
              <a:rPr b="0" i="0" lang="en-GB" sz="1300" u="none" cap="none" strike="noStrike">
                <a:solidFill>
                  <a:schemeClr val="lt1"/>
                </a:solidFill>
                <a:latin typeface="Arial"/>
                <a:ea typeface="Arial"/>
                <a:cs typeface="Arial"/>
                <a:sym typeface="Arial"/>
              </a:rPr>
              <a:t> and avoided in future decisions.</a:t>
            </a:r>
            <a:endParaRPr b="0" i="0" sz="13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en-GB" sz="1500" u="none" cap="none" strike="noStrike">
                <a:solidFill>
                  <a:srgbClr val="FF9EFF"/>
                </a:solidFill>
                <a:latin typeface="Arial"/>
                <a:ea typeface="Arial"/>
                <a:cs typeface="Arial"/>
                <a:sym typeface="Arial"/>
              </a:rPr>
              <a:t>Deep Learning for Decisions</a:t>
            </a:r>
            <a:endParaRPr b="1" i="0" sz="1500" u="none" cap="none" strike="noStrike">
              <a:solidFill>
                <a:srgbClr val="FF9EFF"/>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A </a:t>
            </a:r>
            <a:r>
              <a:rPr b="1" i="0" lang="en-GB" sz="1300" u="none" cap="none" strike="noStrike">
                <a:solidFill>
                  <a:schemeClr val="lt1"/>
                </a:solidFill>
                <a:latin typeface="Arial"/>
                <a:ea typeface="Arial"/>
                <a:cs typeface="Arial"/>
                <a:sym typeface="Arial"/>
              </a:rPr>
              <a:t>neural network</a:t>
            </a:r>
            <a:r>
              <a:rPr b="0" i="0" lang="en-GB" sz="1300" u="none" cap="none" strike="noStrike">
                <a:solidFill>
                  <a:schemeClr val="lt1"/>
                </a:solidFill>
                <a:latin typeface="Arial"/>
                <a:ea typeface="Arial"/>
                <a:cs typeface="Arial"/>
                <a:sym typeface="Arial"/>
              </a:rPr>
              <a:t> analyzes complex traffic patterns.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chemeClr val="lt1"/>
                </a:solidFill>
                <a:latin typeface="Arial"/>
                <a:ea typeface="Arial"/>
                <a:cs typeface="Arial"/>
                <a:sym typeface="Arial"/>
              </a:rPr>
              <a:t>Adapts to diverse traffic conditions</a:t>
            </a:r>
            <a:r>
              <a:rPr b="0" i="0" lang="en-GB"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Identifies </a:t>
            </a:r>
            <a:r>
              <a:rPr b="1" i="0" lang="en-GB" sz="1300" u="none" cap="none" strike="noStrike">
                <a:solidFill>
                  <a:schemeClr val="lt1"/>
                </a:solidFill>
                <a:latin typeface="Arial"/>
                <a:ea typeface="Arial"/>
                <a:cs typeface="Arial"/>
                <a:sym typeface="Arial"/>
              </a:rPr>
              <a:t>hidden patterns</a:t>
            </a:r>
            <a:r>
              <a:rPr b="0" i="0" lang="en-GB" sz="1300" u="none" cap="none" strike="noStrike">
                <a:solidFill>
                  <a:schemeClr val="lt1"/>
                </a:solidFill>
                <a:latin typeface="Arial"/>
                <a:ea typeface="Arial"/>
                <a:cs typeface="Arial"/>
                <a:sym typeface="Arial"/>
              </a:rPr>
              <a:t> that humans might overlook.</a:t>
            </a:r>
            <a:endParaRPr b="0" i="0" sz="13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en-GB" sz="1500" u="none" cap="none" strike="noStrike">
                <a:solidFill>
                  <a:srgbClr val="FF9EFF"/>
                </a:solidFill>
                <a:latin typeface="Arial"/>
                <a:ea typeface="Arial"/>
                <a:cs typeface="Arial"/>
                <a:sym typeface="Arial"/>
              </a:rPr>
              <a:t>Experience Replay</a:t>
            </a:r>
            <a:endParaRPr b="1" i="0" sz="1500" u="none" cap="none" strike="noStrike">
              <a:solidFill>
                <a:srgbClr val="FF9EFF"/>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Char char="●"/>
            </a:pPr>
            <a:r>
              <a:rPr b="1" i="0" lang="en-GB" sz="1300" u="none" cap="none" strike="noStrike">
                <a:solidFill>
                  <a:schemeClr val="lt1"/>
                </a:solidFill>
                <a:latin typeface="Arial"/>
                <a:ea typeface="Arial"/>
                <a:cs typeface="Arial"/>
                <a:sym typeface="Arial"/>
              </a:rPr>
              <a:t>Saves and learns</a:t>
            </a:r>
            <a:r>
              <a:rPr b="0" i="0" lang="en-GB" sz="1300" u="none" cap="none" strike="noStrike">
                <a:solidFill>
                  <a:schemeClr val="lt1"/>
                </a:solidFill>
                <a:latin typeface="Arial"/>
                <a:ea typeface="Arial"/>
                <a:cs typeface="Arial"/>
                <a:sym typeface="Arial"/>
              </a:rPr>
              <a:t> from previous traffic situations.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1" i="0" lang="en-GB" sz="1300" u="none" cap="none" strike="noStrike">
                <a:solidFill>
                  <a:schemeClr val="lt1"/>
                </a:solidFill>
                <a:latin typeface="Arial"/>
                <a:ea typeface="Arial"/>
                <a:cs typeface="Arial"/>
                <a:sym typeface="Arial"/>
              </a:rPr>
              <a:t>Replays past events</a:t>
            </a:r>
            <a:r>
              <a:rPr b="0" i="0" lang="en-GB" sz="1300" u="none" cap="none" strike="noStrike">
                <a:solidFill>
                  <a:schemeClr val="lt1"/>
                </a:solidFill>
                <a:latin typeface="Arial"/>
                <a:ea typeface="Arial"/>
                <a:cs typeface="Arial"/>
                <a:sym typeface="Arial"/>
              </a:rPr>
              <a:t> to improve future decisions.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GB" sz="1300" u="none" cap="none" strike="noStrike">
                <a:solidFill>
                  <a:schemeClr val="lt1"/>
                </a:solidFill>
                <a:latin typeface="Arial"/>
                <a:ea typeface="Arial"/>
                <a:cs typeface="Arial"/>
                <a:sym typeface="Arial"/>
              </a:rPr>
              <a:t>Mimics </a:t>
            </a:r>
            <a:r>
              <a:rPr b="1" i="0" lang="en-GB" sz="1300" u="none" cap="none" strike="noStrike">
                <a:solidFill>
                  <a:schemeClr val="lt1"/>
                </a:solidFill>
                <a:latin typeface="Arial"/>
                <a:ea typeface="Arial"/>
                <a:cs typeface="Arial"/>
                <a:sym typeface="Arial"/>
              </a:rPr>
              <a:t>human learning</a:t>
            </a:r>
            <a:r>
              <a:rPr b="0" i="0" lang="en-GB" sz="1300" u="none" cap="none" strike="noStrike">
                <a:solidFill>
                  <a:schemeClr val="lt1"/>
                </a:solidFill>
                <a:latin typeface="Arial"/>
                <a:ea typeface="Arial"/>
                <a:cs typeface="Arial"/>
                <a:sym typeface="Arial"/>
              </a:rPr>
              <a:t> by reflecting on past experiences.</a:t>
            </a:r>
            <a:endParaRPr b="0" i="0" sz="1900" u="none" cap="none" strike="noStrike">
              <a:solidFill>
                <a:schemeClr val="lt1"/>
              </a:solidFill>
              <a:latin typeface="Calibri"/>
              <a:ea typeface="Calibri"/>
              <a:cs typeface="Calibri"/>
              <a:sym typeface="Calibri"/>
            </a:endParaRPr>
          </a:p>
        </p:txBody>
      </p:sp>
      <p:pic>
        <p:nvPicPr>
          <p:cNvPr id="227" name="Google Shape;227;p6"/>
          <p:cNvPicPr preferRelativeResize="0"/>
          <p:nvPr/>
        </p:nvPicPr>
        <p:blipFill rotWithShape="1">
          <a:blip r:embed="rId5">
            <a:alphaModFix/>
          </a:blip>
          <a:srcRect b="0" l="0" r="0" t="0"/>
          <a:stretch/>
        </p:blipFill>
        <p:spPr>
          <a:xfrm>
            <a:off x="5839625" y="1771550"/>
            <a:ext cx="2865300" cy="2279797"/>
          </a:xfrm>
          <a:prstGeom prst="rect">
            <a:avLst/>
          </a:prstGeom>
          <a:noFill/>
          <a:ln cap="flat" cmpd="sng" w="38100">
            <a:solidFill>
              <a:srgbClr val="F3ADF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7"/>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233" name="Google Shape;233;p7"/>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34" name="Google Shape;234;p7"/>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35" name="Google Shape;235;p7"/>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sp>
        <p:nvSpPr>
          <p:cNvPr id="236" name="Google Shape;236;p7"/>
          <p:cNvSpPr txBox="1"/>
          <p:nvPr/>
        </p:nvSpPr>
        <p:spPr>
          <a:xfrm>
            <a:off x="688925" y="1187275"/>
            <a:ext cx="5316900" cy="1668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400"/>
              </a:spcBef>
              <a:spcAft>
                <a:spcPts val="0"/>
              </a:spcAft>
              <a:buClr>
                <a:srgbClr val="000000"/>
              </a:buClr>
              <a:buSzPts val="1700"/>
              <a:buFont typeface="Arial"/>
              <a:buNone/>
            </a:pPr>
            <a:r>
              <a:rPr b="1" i="0" lang="en-GB" sz="1700" u="sng" cap="none" strike="noStrike">
                <a:solidFill>
                  <a:schemeClr val="lt1"/>
                </a:solidFill>
                <a:latin typeface="Arial"/>
                <a:ea typeface="Arial"/>
                <a:cs typeface="Arial"/>
                <a:sym typeface="Arial"/>
              </a:rPr>
              <a:t>Key Components</a:t>
            </a:r>
            <a:r>
              <a:rPr b="1" i="0" lang="en-GB" sz="1600" u="none" cap="none" strike="noStrike">
                <a:solidFill>
                  <a:schemeClr val="lt1"/>
                </a:solidFill>
                <a:latin typeface="Arial"/>
                <a:ea typeface="Arial"/>
                <a:cs typeface="Arial"/>
                <a:sym typeface="Arial"/>
              </a:rPr>
              <a:t> </a:t>
            </a:r>
            <a:endParaRPr b="1" i="0" sz="1600" u="none" cap="none" strike="noStrike">
              <a:solidFill>
                <a:schemeClr val="lt1"/>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rPr b="1" i="0" lang="en-GB" sz="1500" u="none" cap="none" strike="noStrike">
                <a:solidFill>
                  <a:schemeClr val="lt1"/>
                </a:solidFill>
                <a:latin typeface="Arial"/>
                <a:ea typeface="Arial"/>
                <a:cs typeface="Arial"/>
                <a:sym typeface="Arial"/>
              </a:rPr>
              <a:t>🚦 </a:t>
            </a:r>
            <a:r>
              <a:rPr b="1" i="0" lang="en-GB" sz="1300" u="none" cap="none" strike="noStrike">
                <a:solidFill>
                  <a:srgbClr val="FF9EFF"/>
                </a:solidFill>
                <a:latin typeface="Arial"/>
                <a:ea typeface="Arial"/>
                <a:cs typeface="Arial"/>
                <a:sym typeface="Arial"/>
              </a:rPr>
              <a:t>Replay Buffer</a:t>
            </a:r>
            <a:endParaRPr b="1" i="0" sz="1300" u="none" cap="none" strike="noStrike">
              <a:solidFill>
                <a:srgbClr val="FF9EFF"/>
              </a:solidFill>
              <a:latin typeface="Arial"/>
              <a:ea typeface="Arial"/>
              <a:cs typeface="Arial"/>
              <a:sym typeface="Arial"/>
            </a:endParaRPr>
          </a:p>
          <a:p>
            <a:pPr indent="-304800" lvl="0" marL="457200" marR="0" rtl="0" algn="just">
              <a:lnSpc>
                <a:spcPct val="115000"/>
              </a:lnSpc>
              <a:spcBef>
                <a:spcPts val="120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Stores past experiences: </a:t>
            </a:r>
            <a:r>
              <a:rPr b="1" i="0" lang="en-GB" sz="1200" u="none" cap="none" strike="noStrike">
                <a:solidFill>
                  <a:schemeClr val="lt1"/>
                </a:solidFill>
                <a:latin typeface="Arial"/>
                <a:ea typeface="Arial"/>
                <a:cs typeface="Arial"/>
                <a:sym typeface="Arial"/>
              </a:rPr>
              <a:t>(state, action, reward, next state, done)</a:t>
            </a:r>
            <a:r>
              <a:rPr b="0" i="0" lang="en-GB" sz="1200" u="none" cap="none" strike="noStrike">
                <a:solidFill>
                  <a:schemeClr val="lt1"/>
                </a:solidFill>
                <a:latin typeface="Arial"/>
                <a:ea typeface="Arial"/>
                <a:cs typeface="Arial"/>
                <a:sym typeface="Arial"/>
              </a:rPr>
              <a:t>.</a:t>
            </a:r>
            <a:endParaRPr b="0" i="0" sz="1200" u="none" cap="none" strike="noStrike">
              <a:solidFill>
                <a:schemeClr val="lt1"/>
              </a:solidFill>
              <a:latin typeface="Arial"/>
              <a:ea typeface="Arial"/>
              <a:cs typeface="Arial"/>
              <a:sym typeface="Arial"/>
            </a:endParaRPr>
          </a:p>
          <a:p>
            <a:pPr indent="-304800" lvl="0" marL="457200" marR="0" rtl="0" algn="just">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Agent learns from </a:t>
            </a:r>
            <a:r>
              <a:rPr b="1" i="0" lang="en-GB" sz="1200" u="none" cap="none" strike="noStrike">
                <a:solidFill>
                  <a:schemeClr val="lt1"/>
                </a:solidFill>
                <a:latin typeface="Arial"/>
                <a:ea typeface="Arial"/>
                <a:cs typeface="Arial"/>
                <a:sym typeface="Arial"/>
              </a:rPr>
              <a:t>mini-batches</a:t>
            </a:r>
            <a:r>
              <a:rPr b="0" i="0" lang="en-GB" sz="1200" u="none" cap="none" strike="noStrike">
                <a:solidFill>
                  <a:schemeClr val="lt1"/>
                </a:solidFill>
                <a:latin typeface="Arial"/>
                <a:ea typeface="Arial"/>
                <a:cs typeface="Arial"/>
                <a:sym typeface="Arial"/>
              </a:rPr>
              <a:t> of experiences, improving training stability.</a:t>
            </a:r>
            <a:endParaRPr b="0" i="0" sz="1700" u="none" cap="none" strike="noStrike">
              <a:solidFill>
                <a:schemeClr val="lt1"/>
              </a:solidFill>
              <a:latin typeface="Calibri"/>
              <a:ea typeface="Calibri"/>
              <a:cs typeface="Calibri"/>
              <a:sym typeface="Calibri"/>
            </a:endParaRPr>
          </a:p>
        </p:txBody>
      </p:sp>
      <p:pic>
        <p:nvPicPr>
          <p:cNvPr id="237" name="Google Shape;237;p7"/>
          <p:cNvPicPr preferRelativeResize="0"/>
          <p:nvPr/>
        </p:nvPicPr>
        <p:blipFill rotWithShape="1">
          <a:blip r:embed="rId5">
            <a:alphaModFix/>
          </a:blip>
          <a:srcRect b="20261" l="0" r="57531" t="0"/>
          <a:stretch/>
        </p:blipFill>
        <p:spPr>
          <a:xfrm>
            <a:off x="6152225" y="1690688"/>
            <a:ext cx="2524125" cy="1762125"/>
          </a:xfrm>
          <a:prstGeom prst="rect">
            <a:avLst/>
          </a:prstGeom>
          <a:noFill/>
          <a:ln cap="flat" cmpd="sng" w="28575">
            <a:solidFill>
              <a:srgbClr val="00BE62"/>
            </a:solidFill>
            <a:prstDash val="solid"/>
            <a:round/>
            <a:headEnd len="sm" w="sm" type="none"/>
            <a:tailEnd len="sm" w="sm" type="none"/>
          </a:ln>
        </p:spPr>
      </p:pic>
      <p:sp>
        <p:nvSpPr>
          <p:cNvPr id="238" name="Google Shape;238;p7"/>
          <p:cNvSpPr txBox="1"/>
          <p:nvPr/>
        </p:nvSpPr>
        <p:spPr>
          <a:xfrm>
            <a:off x="687750" y="3015175"/>
            <a:ext cx="7768500" cy="1815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chemeClr val="dk1"/>
              </a:buClr>
              <a:buSzPts val="1100"/>
              <a:buFont typeface="Arial"/>
              <a:buNone/>
            </a:pPr>
            <a:r>
              <a:rPr b="0" i="0" lang="en-GB" sz="1300" u="none" cap="none" strike="noStrike">
                <a:solidFill>
                  <a:schemeClr val="lt1"/>
                </a:solidFill>
                <a:latin typeface="Arial"/>
                <a:ea typeface="Arial"/>
                <a:cs typeface="Arial"/>
                <a:sym typeface="Arial"/>
              </a:rPr>
              <a:t>🌍 </a:t>
            </a:r>
            <a:r>
              <a:rPr b="1" i="0" lang="en-GB" sz="1300" u="none" cap="none" strike="noStrike">
                <a:solidFill>
                  <a:srgbClr val="FF9EFF"/>
                </a:solidFill>
                <a:latin typeface="Arial"/>
                <a:ea typeface="Arial"/>
                <a:cs typeface="Arial"/>
                <a:sym typeface="Arial"/>
              </a:rPr>
              <a:t>Traffic Environment</a:t>
            </a:r>
            <a:endParaRPr b="1" i="0" sz="1300" u="none" cap="none" strike="noStrike">
              <a:solidFill>
                <a:srgbClr val="FF9EFF"/>
              </a:solidFill>
              <a:latin typeface="Arial"/>
              <a:ea typeface="Arial"/>
              <a:cs typeface="Arial"/>
              <a:sym typeface="Arial"/>
            </a:endParaRPr>
          </a:p>
          <a:p>
            <a:pPr indent="-304800" lvl="0" marL="457200" marR="0" rtl="0" algn="just">
              <a:lnSpc>
                <a:spcPct val="115000"/>
              </a:lnSpc>
              <a:spcBef>
                <a:spcPts val="120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Simulates a traffic intersection</a:t>
            </a:r>
            <a:r>
              <a:rPr b="0" i="0" lang="en-GB" sz="1200" u="none" cap="none" strike="noStrike">
                <a:solidFill>
                  <a:schemeClr val="lt1"/>
                </a:solidFill>
                <a:latin typeface="Arial"/>
                <a:ea typeface="Arial"/>
                <a:cs typeface="Arial"/>
                <a:sym typeface="Arial"/>
              </a:rPr>
              <a:t> where the agent operates.</a:t>
            </a:r>
            <a:endParaRPr b="0" i="0" sz="1200" u="none" cap="none" strike="noStrike">
              <a:solidFill>
                <a:schemeClr val="lt1"/>
              </a:solidFill>
              <a:latin typeface="Arial"/>
              <a:ea typeface="Arial"/>
              <a:cs typeface="Arial"/>
              <a:sym typeface="Arial"/>
            </a:endParaRPr>
          </a:p>
          <a:p>
            <a:pPr indent="-304800" lvl="0" marL="457200" marR="0" rtl="0" algn="just">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Includes:</a:t>
            </a:r>
            <a:endParaRPr b="0" i="0" sz="1200" u="none" cap="none" strike="noStrike">
              <a:solidFill>
                <a:schemeClr val="lt1"/>
              </a:solidFill>
              <a:latin typeface="Arial"/>
              <a:ea typeface="Arial"/>
              <a:cs typeface="Arial"/>
              <a:sym typeface="Arial"/>
            </a:endParaRPr>
          </a:p>
          <a:p>
            <a:pPr indent="-304800" lvl="1" marL="914400" marR="0" rtl="0" algn="just">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Traffic Volume Data</a:t>
            </a:r>
            <a:r>
              <a:rPr b="0" i="0" lang="en-GB" sz="1200" u="none" cap="none" strike="noStrike">
                <a:solidFill>
                  <a:schemeClr val="lt1"/>
                </a:solidFill>
                <a:latin typeface="Arial"/>
                <a:ea typeface="Arial"/>
                <a:cs typeface="Arial"/>
                <a:sym typeface="Arial"/>
              </a:rPr>
              <a:t>: From four directions (East, West, North, South).</a:t>
            </a:r>
            <a:endParaRPr b="0" i="0" sz="1200" u="none" cap="none" strike="noStrike">
              <a:solidFill>
                <a:schemeClr val="lt1"/>
              </a:solidFill>
              <a:latin typeface="Arial"/>
              <a:ea typeface="Arial"/>
              <a:cs typeface="Arial"/>
              <a:sym typeface="Arial"/>
            </a:endParaRPr>
          </a:p>
          <a:p>
            <a:pPr indent="-304800" lvl="1" marL="914400" marR="0" rtl="0" algn="just">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Traffic Light States</a:t>
            </a:r>
            <a:r>
              <a:rPr b="0" i="0" lang="en-GB" sz="1200" u="none" cap="none" strike="noStrike">
                <a:solidFill>
                  <a:schemeClr val="lt1"/>
                </a:solidFill>
                <a:latin typeface="Arial"/>
                <a:ea typeface="Arial"/>
                <a:cs typeface="Arial"/>
                <a:sym typeface="Arial"/>
              </a:rPr>
              <a:t>: Controls green (1) or red (0) light.</a:t>
            </a:r>
            <a:endParaRPr b="0" i="0" sz="1200" u="none" cap="none" strike="noStrike">
              <a:solidFill>
                <a:schemeClr val="lt1"/>
              </a:solidFill>
              <a:latin typeface="Arial"/>
              <a:ea typeface="Arial"/>
              <a:cs typeface="Arial"/>
              <a:sym typeface="Arial"/>
            </a:endParaRPr>
          </a:p>
          <a:p>
            <a:pPr indent="-304800" lvl="1" marL="914400" marR="0" rtl="0" algn="just">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Reward System</a:t>
            </a:r>
            <a:r>
              <a:rPr b="0" i="0" lang="en-GB" sz="1200" u="none" cap="none" strike="noStrike">
                <a:solidFill>
                  <a:schemeClr val="lt1"/>
                </a:solidFill>
                <a:latin typeface="Arial"/>
                <a:ea typeface="Arial"/>
                <a:cs typeface="Arial"/>
                <a:sym typeface="Arial"/>
              </a:rPr>
              <a:t>: Based on vehicle throughput—more vehicles passing = reward, stops = penalty.</a:t>
            </a:r>
            <a:endParaRPr b="0" i="0" sz="1200" u="none" cap="none" strike="noStrike">
              <a:solidFill>
                <a:schemeClr val="lt1"/>
              </a:solidFill>
              <a:latin typeface="Arial"/>
              <a:ea typeface="Arial"/>
              <a:cs typeface="Arial"/>
              <a:sym typeface="Arial"/>
            </a:endParaRPr>
          </a:p>
          <a:p>
            <a:pPr indent="-304800" lvl="1" marL="914400" marR="0" rtl="0" algn="just">
              <a:lnSpc>
                <a:spcPct val="115000"/>
              </a:lnSpc>
              <a:spcBef>
                <a:spcPts val="0"/>
              </a:spcBef>
              <a:spcAft>
                <a:spcPts val="0"/>
              </a:spcAft>
              <a:buClr>
                <a:schemeClr val="lt1"/>
              </a:buClr>
              <a:buSzPts val="1200"/>
              <a:buFont typeface="Arial"/>
              <a:buChar char="○"/>
            </a:pPr>
            <a:r>
              <a:rPr b="1" i="0" lang="en-GB" sz="1200" u="none" cap="none" strike="noStrike">
                <a:solidFill>
                  <a:schemeClr val="lt1"/>
                </a:solidFill>
                <a:latin typeface="Arial"/>
                <a:ea typeface="Arial"/>
                <a:cs typeface="Arial"/>
                <a:sym typeface="Arial"/>
              </a:rPr>
              <a:t>Step Function</a:t>
            </a:r>
            <a:r>
              <a:rPr b="0" i="0" lang="en-GB" sz="1200" u="none" cap="none" strike="noStrike">
                <a:solidFill>
                  <a:schemeClr val="lt1"/>
                </a:solidFill>
                <a:latin typeface="Arial"/>
                <a:ea typeface="Arial"/>
                <a:cs typeface="Arial"/>
                <a:sym typeface="Arial"/>
              </a:rPr>
              <a:t>: Moves to the next time step based on the action (light change).</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8"/>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244" name="Google Shape;244;p8"/>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45" name="Google Shape;245;p8"/>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46" name="Google Shape;246;p8"/>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cxnSp>
        <p:nvCxnSpPr>
          <p:cNvPr id="247" name="Google Shape;247;p8"/>
          <p:cNvCxnSpPr/>
          <p:nvPr/>
        </p:nvCxnSpPr>
        <p:spPr>
          <a:xfrm>
            <a:off x="6803700" y="951250"/>
            <a:ext cx="3300" cy="3787800"/>
          </a:xfrm>
          <a:prstGeom prst="straightConnector1">
            <a:avLst/>
          </a:prstGeom>
          <a:solidFill>
            <a:schemeClr val="lt2"/>
          </a:solidFill>
          <a:ln cap="flat" cmpd="sng" w="9525">
            <a:solidFill>
              <a:schemeClr val="lt1"/>
            </a:solidFill>
            <a:prstDash val="solid"/>
            <a:round/>
            <a:headEnd len="sm" w="sm" type="none"/>
            <a:tailEnd len="sm" w="sm" type="none"/>
          </a:ln>
        </p:spPr>
      </p:cxnSp>
      <p:sp>
        <p:nvSpPr>
          <p:cNvPr id="248" name="Google Shape;248;p8"/>
          <p:cNvSpPr txBox="1"/>
          <p:nvPr/>
        </p:nvSpPr>
        <p:spPr>
          <a:xfrm>
            <a:off x="98375" y="1048900"/>
            <a:ext cx="6803700" cy="35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0" i="0" lang="en-GB" sz="1200" u="none" cap="none" strike="noStrike">
                <a:solidFill>
                  <a:srgbClr val="FFFFFF"/>
                </a:solidFill>
                <a:latin typeface="Arial"/>
                <a:ea typeface="Arial"/>
                <a:cs typeface="Arial"/>
                <a:sym typeface="Arial"/>
              </a:rPr>
              <a:t>🔄 </a:t>
            </a:r>
            <a:r>
              <a:rPr b="1" i="0" lang="en-GB" sz="1200" u="none" cap="none" strike="noStrike">
                <a:solidFill>
                  <a:srgbClr val="FF9EFF"/>
                </a:solidFill>
                <a:latin typeface="Arial"/>
                <a:ea typeface="Arial"/>
                <a:cs typeface="Arial"/>
                <a:sym typeface="Arial"/>
              </a:rPr>
              <a:t>How It Works</a:t>
            </a:r>
            <a:endParaRPr b="1" i="0" sz="1200" u="none" cap="none" strike="noStrike">
              <a:solidFill>
                <a:srgbClr val="FF9EFF"/>
              </a:solidFill>
              <a:latin typeface="Arial"/>
              <a:ea typeface="Arial"/>
              <a:cs typeface="Arial"/>
              <a:sym typeface="Arial"/>
            </a:endParaRPr>
          </a:p>
          <a:p>
            <a:pPr indent="-304800" lvl="0" marL="457200" marR="0" rtl="0" algn="l">
              <a:lnSpc>
                <a:spcPct val="115000"/>
              </a:lnSpc>
              <a:spcBef>
                <a:spcPts val="1200"/>
              </a:spcBef>
              <a:spcAft>
                <a:spcPts val="0"/>
              </a:spcAft>
              <a:buClr>
                <a:srgbClr val="FFFFFF"/>
              </a:buClr>
              <a:buSzPts val="1200"/>
              <a:buFont typeface="Arial"/>
              <a:buAutoNum type="arabicPeriod"/>
            </a:pPr>
            <a:r>
              <a:rPr b="1" i="0" lang="en-GB" sz="1200" u="none" cap="none" strike="noStrike">
                <a:solidFill>
                  <a:srgbClr val="FFFFFF"/>
                </a:solidFill>
                <a:latin typeface="Arial"/>
                <a:ea typeface="Arial"/>
                <a:cs typeface="Arial"/>
                <a:sym typeface="Arial"/>
              </a:rPr>
              <a:t>Initialize</a:t>
            </a:r>
            <a:r>
              <a:rPr b="0" i="0" lang="en-GB" sz="1200" u="none" cap="none" strike="noStrike">
                <a:solidFill>
                  <a:srgbClr val="FFFFFF"/>
                </a:solidFill>
                <a:latin typeface="Arial"/>
                <a:ea typeface="Arial"/>
                <a:cs typeface="Arial"/>
                <a:sym typeface="Arial"/>
              </a:rPr>
              <a:t>: The environment starts with vehicle volume data and the traffic light state, and the agent uses an </a:t>
            </a:r>
            <a:r>
              <a:rPr b="1" i="0" lang="en-GB" sz="1200" u="none" cap="none" strike="noStrike">
                <a:solidFill>
                  <a:srgbClr val="FFFFFF"/>
                </a:solidFill>
                <a:latin typeface="Arial"/>
                <a:ea typeface="Arial"/>
                <a:cs typeface="Arial"/>
                <a:sym typeface="Arial"/>
              </a:rPr>
              <a:t>epsilon-greedy strategy</a:t>
            </a:r>
            <a:r>
              <a:rPr b="0" i="0" lang="en-GB" sz="1200" u="none" cap="none" strike="noStrike">
                <a:solidFill>
                  <a:srgbClr val="FFFFFF"/>
                </a:solidFill>
                <a:latin typeface="Arial"/>
                <a:ea typeface="Arial"/>
                <a:cs typeface="Arial"/>
                <a:sym typeface="Arial"/>
              </a:rPr>
              <a:t>.</a:t>
            </a:r>
            <a:endParaRPr b="0" i="0" sz="1200" u="none" cap="none" strike="noStrike">
              <a:solidFill>
                <a:srgbClr val="FFFFFF"/>
              </a:solidFill>
              <a:latin typeface="Arial"/>
              <a:ea typeface="Arial"/>
              <a:cs typeface="Arial"/>
              <a:sym typeface="Arial"/>
            </a:endParaRPr>
          </a:p>
          <a:p>
            <a:pPr indent="-304800" lvl="0" marL="457200" marR="0" rtl="0" algn="l">
              <a:lnSpc>
                <a:spcPct val="115000"/>
              </a:lnSpc>
              <a:spcBef>
                <a:spcPts val="0"/>
              </a:spcBef>
              <a:spcAft>
                <a:spcPts val="0"/>
              </a:spcAft>
              <a:buClr>
                <a:srgbClr val="FFFFFF"/>
              </a:buClr>
              <a:buSzPts val="1200"/>
              <a:buFont typeface="Arial"/>
              <a:buAutoNum type="arabicPeriod"/>
            </a:pPr>
            <a:r>
              <a:rPr b="1" i="0" lang="en-GB" sz="1200" u="none" cap="none" strike="noStrike">
                <a:solidFill>
                  <a:srgbClr val="FFFFFF"/>
                </a:solidFill>
                <a:latin typeface="Arial"/>
                <a:ea typeface="Arial"/>
                <a:cs typeface="Arial"/>
                <a:sym typeface="Arial"/>
              </a:rPr>
              <a:t>Training Loop</a:t>
            </a:r>
            <a:r>
              <a:rPr b="0" i="0" lang="en-GB" sz="1200" u="none" cap="none" strike="noStrike">
                <a:solidFill>
                  <a:srgbClr val="FFFFFF"/>
                </a:solidFill>
                <a:latin typeface="Arial"/>
                <a:ea typeface="Arial"/>
                <a:cs typeface="Arial"/>
                <a:sym typeface="Arial"/>
              </a:rPr>
              <a:t>:</a:t>
            </a:r>
            <a:br>
              <a:rPr b="0" i="0" lang="en-GB" sz="1200" u="none" cap="none" strike="noStrike">
                <a:solidFill>
                  <a:srgbClr val="FFFFFF"/>
                </a:solidFill>
                <a:latin typeface="Arial"/>
                <a:ea typeface="Arial"/>
                <a:cs typeface="Arial"/>
                <a:sym typeface="Arial"/>
              </a:rPr>
            </a:br>
            <a:r>
              <a:rPr b="0" i="0" lang="en-GB" sz="1200" u="none" cap="none" strike="noStrike">
                <a:solidFill>
                  <a:srgbClr val="FFFFFF"/>
                </a:solidFill>
                <a:latin typeface="Arial"/>
                <a:ea typeface="Arial"/>
                <a:cs typeface="Arial"/>
                <a:sym typeface="Arial"/>
              </a:rPr>
              <a:t>    For each episode:</a:t>
            </a:r>
            <a:endParaRPr b="0" i="0" sz="1200" u="none" cap="none" strike="noStrike">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b="1" i="0" lang="en-GB" sz="1200" u="none" cap="none" strike="noStrike">
                <a:solidFill>
                  <a:srgbClr val="FFFFFF"/>
                </a:solidFill>
                <a:latin typeface="Arial"/>
                <a:ea typeface="Arial"/>
                <a:cs typeface="Arial"/>
                <a:sym typeface="Arial"/>
              </a:rPr>
              <a:t>Reset environment</a:t>
            </a:r>
            <a:r>
              <a:rPr b="0" i="0" lang="en-GB" sz="1200" u="none" cap="none" strike="noStrike">
                <a:solidFill>
                  <a:srgbClr val="FFFFFF"/>
                </a:solidFill>
                <a:latin typeface="Arial"/>
                <a:ea typeface="Arial"/>
                <a:cs typeface="Arial"/>
                <a:sym typeface="Arial"/>
              </a:rPr>
              <a:t> and observe the initial state.</a:t>
            </a:r>
            <a:endParaRPr b="0" i="0" sz="1200" u="none" cap="none" strike="noStrike">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b="0" i="0" lang="en-GB" sz="1200" u="none" cap="none" strike="noStrike">
                <a:solidFill>
                  <a:srgbClr val="FFFFFF"/>
                </a:solidFill>
                <a:latin typeface="Arial"/>
                <a:ea typeface="Arial"/>
                <a:cs typeface="Arial"/>
                <a:sym typeface="Arial"/>
              </a:rPr>
              <a:t>The agent </a:t>
            </a:r>
            <a:r>
              <a:rPr b="1" i="0" lang="en-GB" sz="1200" u="none" cap="none" strike="noStrike">
                <a:solidFill>
                  <a:srgbClr val="FFFFFF"/>
                </a:solidFill>
                <a:latin typeface="Arial"/>
                <a:ea typeface="Arial"/>
                <a:cs typeface="Arial"/>
                <a:sym typeface="Arial"/>
              </a:rPr>
              <a:t>selects actions</a:t>
            </a:r>
            <a:r>
              <a:rPr b="0" i="0" lang="en-GB" sz="1200" u="none" cap="none" strike="noStrike">
                <a:solidFill>
                  <a:srgbClr val="FFFFFF"/>
                </a:solidFill>
                <a:latin typeface="Arial"/>
                <a:ea typeface="Arial"/>
                <a:cs typeface="Arial"/>
                <a:sym typeface="Arial"/>
              </a:rPr>
              <a:t> (green or red light) based on Q-values or exploration.</a:t>
            </a:r>
            <a:endParaRPr b="0" i="0" sz="1200" u="none" cap="none" strike="noStrike">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b="0" i="0" lang="en-GB" sz="1200" u="none" cap="none" strike="noStrike">
                <a:solidFill>
                  <a:srgbClr val="FFFFFF"/>
                </a:solidFill>
                <a:latin typeface="Arial"/>
                <a:ea typeface="Arial"/>
                <a:cs typeface="Arial"/>
                <a:sym typeface="Arial"/>
              </a:rPr>
              <a:t>The environment responds with </a:t>
            </a:r>
            <a:r>
              <a:rPr b="1" i="0" lang="en-GB" sz="1200" u="none" cap="none" strike="noStrike">
                <a:solidFill>
                  <a:srgbClr val="FFFFFF"/>
                </a:solidFill>
                <a:latin typeface="Arial"/>
                <a:ea typeface="Arial"/>
                <a:cs typeface="Arial"/>
                <a:sym typeface="Arial"/>
              </a:rPr>
              <a:t>next state, reward</a:t>
            </a:r>
            <a:r>
              <a:rPr b="0" i="0" lang="en-GB" sz="1200" u="none" cap="none" strike="noStrike">
                <a:solidFill>
                  <a:srgbClr val="FFFFFF"/>
                </a:solidFill>
                <a:latin typeface="Arial"/>
                <a:ea typeface="Arial"/>
                <a:cs typeface="Arial"/>
                <a:sym typeface="Arial"/>
              </a:rPr>
              <a:t>, &amp; whether the episode is done.</a:t>
            </a:r>
            <a:endParaRPr b="0" i="0" sz="1200" u="none" cap="none" strike="noStrike">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b="0" i="0" lang="en-GB" sz="1200" u="none" cap="none" strike="noStrike">
                <a:solidFill>
                  <a:srgbClr val="FFFFFF"/>
                </a:solidFill>
                <a:latin typeface="Arial"/>
                <a:ea typeface="Arial"/>
                <a:cs typeface="Arial"/>
                <a:sym typeface="Arial"/>
              </a:rPr>
              <a:t>Experience is stored in the </a:t>
            </a:r>
            <a:r>
              <a:rPr b="1" i="0" lang="en-GB" sz="1200" u="none" cap="none" strike="noStrike">
                <a:solidFill>
                  <a:srgbClr val="FFFFFF"/>
                </a:solidFill>
                <a:latin typeface="Arial"/>
                <a:ea typeface="Arial"/>
                <a:cs typeface="Arial"/>
                <a:sym typeface="Arial"/>
              </a:rPr>
              <a:t>replay buffer</a:t>
            </a:r>
            <a:r>
              <a:rPr b="0" i="0" lang="en-GB" sz="1200" u="none" cap="none" strike="noStrike">
                <a:solidFill>
                  <a:srgbClr val="FFFFFF"/>
                </a:solidFill>
                <a:latin typeface="Arial"/>
                <a:ea typeface="Arial"/>
                <a:cs typeface="Arial"/>
                <a:sym typeface="Arial"/>
              </a:rPr>
              <a:t> and used to </a:t>
            </a:r>
            <a:r>
              <a:rPr b="1" i="0" lang="en-GB" sz="1200" u="none" cap="none" strike="noStrike">
                <a:solidFill>
                  <a:srgbClr val="FFFFFF"/>
                </a:solidFill>
                <a:latin typeface="Arial"/>
                <a:ea typeface="Arial"/>
                <a:cs typeface="Arial"/>
                <a:sym typeface="Arial"/>
              </a:rPr>
              <a:t>train the network</a:t>
            </a:r>
            <a:r>
              <a:rPr b="0" i="0" lang="en-GB" sz="1200" u="none" cap="none" strike="noStrike">
                <a:solidFill>
                  <a:srgbClr val="FFFFFF"/>
                </a:solidFill>
                <a:latin typeface="Arial"/>
                <a:ea typeface="Arial"/>
                <a:cs typeface="Arial"/>
                <a:sym typeface="Arial"/>
              </a:rPr>
              <a:t>.</a:t>
            </a:r>
            <a:endParaRPr b="0" i="0" sz="1200" u="none" cap="none" strike="noStrike">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b="0" i="0" lang="en-GB" sz="1200" u="none" cap="none" strike="noStrike">
                <a:solidFill>
                  <a:srgbClr val="FFFFFF"/>
                </a:solidFill>
                <a:latin typeface="Arial"/>
                <a:ea typeface="Arial"/>
                <a:cs typeface="Arial"/>
                <a:sym typeface="Arial"/>
              </a:rPr>
              <a:t>Periodically update the </a:t>
            </a:r>
            <a:r>
              <a:rPr b="1" i="0" lang="en-GB" sz="1200" u="none" cap="none" strike="noStrike">
                <a:solidFill>
                  <a:srgbClr val="FFFFFF"/>
                </a:solidFill>
                <a:latin typeface="Arial"/>
                <a:ea typeface="Arial"/>
                <a:cs typeface="Arial"/>
                <a:sym typeface="Arial"/>
              </a:rPr>
              <a:t>target network</a:t>
            </a:r>
            <a:r>
              <a:rPr b="0" i="0" lang="en-GB" sz="1200" u="none" cap="none" strike="noStrike">
                <a:solidFill>
                  <a:srgbClr val="FFFFFF"/>
                </a:solidFill>
                <a:latin typeface="Arial"/>
                <a:ea typeface="Arial"/>
                <a:cs typeface="Arial"/>
                <a:sym typeface="Arial"/>
              </a:rPr>
              <a:t> for smoother learning.</a:t>
            </a:r>
            <a:endParaRPr b="0" i="0" sz="1200" u="none" cap="none" strike="noStrike">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b="1" i="0" lang="en-GB" sz="1200" u="none" cap="none" strike="noStrike">
                <a:solidFill>
                  <a:srgbClr val="FFFFFF"/>
                </a:solidFill>
                <a:latin typeface="Arial"/>
                <a:ea typeface="Arial"/>
                <a:cs typeface="Arial"/>
                <a:sym typeface="Arial"/>
              </a:rPr>
              <a:t>Epsilon</a:t>
            </a:r>
            <a:r>
              <a:rPr b="0" i="0" lang="en-GB" sz="1200" u="none" cap="none" strike="noStrike">
                <a:solidFill>
                  <a:srgbClr val="FFFFFF"/>
                </a:solidFill>
                <a:latin typeface="Arial"/>
                <a:ea typeface="Arial"/>
                <a:cs typeface="Arial"/>
                <a:sym typeface="Arial"/>
              </a:rPr>
              <a:t> decays over time, reducing exploration.</a:t>
            </a:r>
            <a:endParaRPr b="0" i="0" sz="12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GB" sz="1200" u="none" cap="none" strike="noStrike">
                <a:solidFill>
                  <a:srgbClr val="FFFFFF"/>
                </a:solidFill>
                <a:latin typeface="Arial"/>
                <a:ea typeface="Arial"/>
                <a:cs typeface="Arial"/>
                <a:sym typeface="Arial"/>
              </a:rPr>
              <a:t>🏆 </a:t>
            </a:r>
            <a:r>
              <a:rPr b="1" i="0" lang="en-GB" sz="1200" u="none" cap="none" strike="noStrike">
                <a:solidFill>
                  <a:srgbClr val="FF9EFF"/>
                </a:solidFill>
                <a:latin typeface="Arial"/>
                <a:ea typeface="Arial"/>
                <a:cs typeface="Arial"/>
                <a:sym typeface="Arial"/>
              </a:rPr>
              <a:t>Reward Calculation</a:t>
            </a:r>
            <a:endParaRPr b="1" i="0" sz="1200" u="none" cap="none" strike="noStrike">
              <a:solidFill>
                <a:srgbClr val="FF9EFF"/>
              </a:solidFill>
              <a:latin typeface="Arial"/>
              <a:ea typeface="Arial"/>
              <a:cs typeface="Arial"/>
              <a:sym typeface="Arial"/>
            </a:endParaRPr>
          </a:p>
          <a:p>
            <a:pPr indent="-304800" lvl="0" marL="457200" marR="0" rtl="0" algn="l">
              <a:lnSpc>
                <a:spcPct val="115000"/>
              </a:lnSpc>
              <a:spcBef>
                <a:spcPts val="1200"/>
              </a:spcBef>
              <a:spcAft>
                <a:spcPts val="0"/>
              </a:spcAft>
              <a:buClr>
                <a:srgbClr val="FFFFFF"/>
              </a:buClr>
              <a:buSzPts val="1200"/>
              <a:buFont typeface="Arial"/>
              <a:buChar char="●"/>
            </a:pPr>
            <a:r>
              <a:rPr b="1" i="0" lang="en-GB" sz="1200" u="none" cap="none" strike="noStrike">
                <a:solidFill>
                  <a:srgbClr val="FFFFFF"/>
                </a:solidFill>
                <a:latin typeface="Arial"/>
                <a:ea typeface="Arial"/>
                <a:cs typeface="Arial"/>
                <a:sym typeface="Arial"/>
              </a:rPr>
              <a:t>Green light</a:t>
            </a:r>
            <a:r>
              <a:rPr b="0" i="0" lang="en-GB" sz="1200" u="none" cap="none" strike="noStrike">
                <a:solidFill>
                  <a:srgbClr val="FFFFFF"/>
                </a:solidFill>
                <a:latin typeface="Arial"/>
                <a:ea typeface="Arial"/>
                <a:cs typeface="Arial"/>
                <a:sym typeface="Arial"/>
              </a:rPr>
              <a:t>: Reward based on throughput (vehicles passing).</a:t>
            </a:r>
            <a:endParaRPr b="0" i="0" sz="1200" u="none" cap="none" strike="noStrike">
              <a:solidFill>
                <a:srgbClr val="FFFFFF"/>
              </a:solidFill>
              <a:latin typeface="Arial"/>
              <a:ea typeface="Arial"/>
              <a:cs typeface="Arial"/>
              <a:sym typeface="Arial"/>
            </a:endParaRPr>
          </a:p>
          <a:p>
            <a:pPr indent="-304800" lvl="0" marL="457200" marR="0" rtl="0" algn="l">
              <a:lnSpc>
                <a:spcPct val="115000"/>
              </a:lnSpc>
              <a:spcBef>
                <a:spcPts val="0"/>
              </a:spcBef>
              <a:spcAft>
                <a:spcPts val="0"/>
              </a:spcAft>
              <a:buClr>
                <a:srgbClr val="FFFFFF"/>
              </a:buClr>
              <a:buSzPts val="1200"/>
              <a:buFont typeface="Arial"/>
              <a:buChar char="●"/>
            </a:pPr>
            <a:r>
              <a:rPr b="1" i="0" lang="en-GB" sz="1200" u="none" cap="none" strike="noStrike">
                <a:solidFill>
                  <a:srgbClr val="FFFFFF"/>
                </a:solidFill>
                <a:latin typeface="Arial"/>
                <a:ea typeface="Arial"/>
                <a:cs typeface="Arial"/>
                <a:sym typeface="Arial"/>
              </a:rPr>
              <a:t>Red light</a:t>
            </a:r>
            <a:r>
              <a:rPr b="0" i="0" lang="en-GB" sz="1200" u="none" cap="none" strike="noStrike">
                <a:solidFill>
                  <a:srgbClr val="FFFFFF"/>
                </a:solidFill>
                <a:latin typeface="Arial"/>
                <a:ea typeface="Arial"/>
                <a:cs typeface="Arial"/>
                <a:sym typeface="Arial"/>
              </a:rPr>
              <a:t>: </a:t>
            </a:r>
            <a:r>
              <a:rPr b="1" i="0" lang="en-GB" sz="1200" u="none" cap="none" strike="noStrike">
                <a:solidFill>
                  <a:srgbClr val="FFFFFF"/>
                </a:solidFill>
                <a:latin typeface="Arial"/>
                <a:ea typeface="Arial"/>
                <a:cs typeface="Arial"/>
                <a:sym typeface="Arial"/>
              </a:rPr>
              <a:t>Penalty</a:t>
            </a:r>
            <a:r>
              <a:rPr b="0" i="0" lang="en-GB" sz="1200" u="none" cap="none" strike="noStrike">
                <a:solidFill>
                  <a:srgbClr val="FFFFFF"/>
                </a:solidFill>
                <a:latin typeface="Arial"/>
                <a:ea typeface="Arial"/>
                <a:cs typeface="Arial"/>
                <a:sym typeface="Arial"/>
              </a:rPr>
              <a:t> to simulate congestion.</a:t>
            </a:r>
            <a:endParaRPr b="0" i="0" sz="1200" u="none" cap="none" strike="noStrike">
              <a:solidFill>
                <a:srgbClr val="FFFFFF"/>
              </a:solidFill>
              <a:latin typeface="Arial"/>
              <a:ea typeface="Arial"/>
              <a:cs typeface="Arial"/>
              <a:sym typeface="Arial"/>
            </a:endParaRPr>
          </a:p>
        </p:txBody>
      </p:sp>
      <p:pic>
        <p:nvPicPr>
          <p:cNvPr id="249" name="Google Shape;249;p8"/>
          <p:cNvPicPr preferRelativeResize="0"/>
          <p:nvPr/>
        </p:nvPicPr>
        <p:blipFill rotWithShape="1">
          <a:blip r:embed="rId5">
            <a:alphaModFix/>
          </a:blip>
          <a:srcRect b="0" l="19376" r="18932" t="0"/>
          <a:stretch/>
        </p:blipFill>
        <p:spPr>
          <a:xfrm>
            <a:off x="6902075" y="0"/>
            <a:ext cx="224192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9"/>
          <p:cNvSpPr/>
          <p:nvPr/>
        </p:nvSpPr>
        <p:spPr>
          <a:xfrm>
            <a:off x="0" y="0"/>
            <a:ext cx="9144000" cy="5143500"/>
          </a:xfrm>
          <a:custGeom>
            <a:rect b="b" l="l" r="r" t="t"/>
            <a:pathLst>
              <a:path extrusionOk="0" h="10286999" w="18288000">
                <a:moveTo>
                  <a:pt x="0" y="0"/>
                </a:moveTo>
                <a:lnTo>
                  <a:pt x="18288000" y="0"/>
                </a:lnTo>
                <a:lnTo>
                  <a:pt x="18288000" y="10286999"/>
                </a:lnTo>
                <a:lnTo>
                  <a:pt x="0" y="10286999"/>
                </a:lnTo>
                <a:lnTo>
                  <a:pt x="0" y="0"/>
                </a:lnTo>
                <a:close/>
              </a:path>
            </a:pathLst>
          </a:custGeom>
          <a:blipFill rotWithShape="1">
            <a:blip r:embed="rId3">
              <a:alphaModFix/>
            </a:blip>
            <a:stretch>
              <a:fillRect b="0" l="-38" r="-48" t="0"/>
            </a:stretch>
          </a:blipFill>
          <a:ln>
            <a:noFill/>
          </a:ln>
        </p:spPr>
      </p:sp>
      <p:sp>
        <p:nvSpPr>
          <p:cNvPr id="255" name="Google Shape;255;p9"/>
          <p:cNvSpPr/>
          <p:nvPr/>
        </p:nvSpPr>
        <p:spPr>
          <a:xfrm>
            <a:off x="2565502"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56" name="Google Shape;256;p9"/>
          <p:cNvSpPr/>
          <p:nvPr/>
        </p:nvSpPr>
        <p:spPr>
          <a:xfrm>
            <a:off x="6152220" y="105762"/>
            <a:ext cx="428624" cy="828675"/>
          </a:xfrm>
          <a:custGeom>
            <a:rect b="b" l="l" r="r" t="t"/>
            <a:pathLst>
              <a:path extrusionOk="0" h="1657349" w="857249">
                <a:moveTo>
                  <a:pt x="0" y="0"/>
                </a:moveTo>
                <a:lnTo>
                  <a:pt x="857249" y="0"/>
                </a:lnTo>
                <a:lnTo>
                  <a:pt x="857249" y="1657349"/>
                </a:lnTo>
                <a:lnTo>
                  <a:pt x="0" y="1657349"/>
                </a:lnTo>
                <a:lnTo>
                  <a:pt x="0" y="0"/>
                </a:lnTo>
                <a:close/>
              </a:path>
            </a:pathLst>
          </a:custGeom>
          <a:blipFill rotWithShape="1">
            <a:blip r:embed="rId4">
              <a:alphaModFix/>
            </a:blip>
            <a:stretch>
              <a:fillRect b="0" l="-278" r="-278" t="0"/>
            </a:stretch>
          </a:blipFill>
          <a:ln>
            <a:noFill/>
          </a:ln>
        </p:spPr>
      </p:sp>
      <p:sp>
        <p:nvSpPr>
          <p:cNvPr id="257" name="Google Shape;257;p9"/>
          <p:cNvSpPr txBox="1"/>
          <p:nvPr/>
        </p:nvSpPr>
        <p:spPr>
          <a:xfrm>
            <a:off x="183475" y="793900"/>
            <a:ext cx="4912500" cy="4309200"/>
          </a:xfrm>
          <a:prstGeom prst="rect">
            <a:avLst/>
          </a:prstGeom>
          <a:noFill/>
          <a:ln>
            <a:noFill/>
          </a:ln>
        </p:spPr>
        <p:txBody>
          <a:bodyPr anchorCtr="0" anchor="t" bIns="22850" lIns="45725" spcFirstLastPara="1" rIns="45725" wrap="square" tIns="22850">
            <a:spAutoFit/>
          </a:bodyPr>
          <a:lstStyle/>
          <a:p>
            <a:pPr indent="0" lvl="0" marL="0" marR="0" rtl="0" algn="l">
              <a:lnSpc>
                <a:spcPct val="138000"/>
              </a:lnSpc>
              <a:spcBef>
                <a:spcPts val="0"/>
              </a:spcBef>
              <a:spcAft>
                <a:spcPts val="0"/>
              </a:spcAft>
              <a:buClr>
                <a:srgbClr val="000000"/>
              </a:buClr>
              <a:buSzPts val="1200"/>
              <a:buFont typeface="Arial"/>
              <a:buNone/>
            </a:pPr>
            <a:r>
              <a:rPr b="1" i="0" lang="en-GB" sz="1200" u="none" cap="none" strike="noStrike">
                <a:solidFill>
                  <a:srgbClr val="F3ADF7"/>
                </a:solidFill>
                <a:latin typeface="Arial"/>
                <a:ea typeface="Arial"/>
                <a:cs typeface="Arial"/>
                <a:sym typeface="Arial"/>
              </a:rPr>
              <a:t>Learning Strategy</a:t>
            </a:r>
            <a:endParaRPr b="1" i="0" sz="1200" u="none" cap="none" strike="noStrike">
              <a:solidFill>
                <a:srgbClr val="F3ADF7"/>
              </a:solidFill>
              <a:latin typeface="Arial"/>
              <a:ea typeface="Arial"/>
              <a:cs typeface="Arial"/>
              <a:sym typeface="Arial"/>
            </a:endParaRPr>
          </a:p>
          <a:p>
            <a:pPr indent="-304800" lvl="0" marL="457200" marR="0" rtl="0" algn="l">
              <a:lnSpc>
                <a:spcPct val="115000"/>
              </a:lnSpc>
              <a:spcBef>
                <a:spcPts val="0"/>
              </a:spcBef>
              <a:spcAft>
                <a:spcPts val="0"/>
              </a:spcAft>
              <a:buClr>
                <a:srgbClr val="F4CCCC"/>
              </a:buClr>
              <a:buSzPts val="1200"/>
              <a:buFont typeface="Arial"/>
              <a:buAutoNum type="arabicPeriod"/>
            </a:pPr>
            <a:r>
              <a:rPr b="1" i="0" lang="en-GB" sz="1200" u="none" cap="none" strike="noStrike">
                <a:solidFill>
                  <a:srgbClr val="F4CCCC"/>
                </a:solidFill>
                <a:latin typeface="Arial"/>
                <a:ea typeface="Arial"/>
                <a:cs typeface="Arial"/>
                <a:sym typeface="Arial"/>
              </a:rPr>
              <a:t>Initial Phase</a:t>
            </a:r>
            <a:r>
              <a:rPr b="0" i="0" lang="en-GB" sz="1200" u="none" cap="none" strike="noStrike">
                <a:solidFill>
                  <a:srgbClr val="F4CCCC"/>
                </a:solidFill>
                <a:latin typeface="Arial"/>
                <a:ea typeface="Arial"/>
                <a:cs typeface="Arial"/>
                <a:sym typeface="Arial"/>
              </a:rPr>
              <a:t>:</a:t>
            </a:r>
            <a:endParaRPr b="0" i="0" sz="1200" u="none" cap="none" strike="noStrike">
              <a:solidFill>
                <a:srgbClr val="F4CCCC"/>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Engages in random actions to gain diverse experiences.</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Builds a memory of various traffic scenarios.</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rgbClr val="F4CCCC"/>
              </a:buClr>
              <a:buSzPts val="1200"/>
              <a:buFont typeface="Arial"/>
              <a:buAutoNum type="arabicPeriod"/>
            </a:pPr>
            <a:r>
              <a:rPr b="1" i="0" lang="en-GB" sz="1200" u="none" cap="none" strike="noStrike">
                <a:solidFill>
                  <a:srgbClr val="F4CCCC"/>
                </a:solidFill>
                <a:latin typeface="Arial"/>
                <a:ea typeface="Arial"/>
                <a:cs typeface="Arial"/>
                <a:sym typeface="Arial"/>
              </a:rPr>
              <a:t>Improvement Phase</a:t>
            </a:r>
            <a:r>
              <a:rPr b="0" i="0" lang="en-GB" sz="1200" u="none" cap="none" strike="noStrike">
                <a:solidFill>
                  <a:srgbClr val="F4CCCC"/>
                </a:solidFill>
                <a:latin typeface="Arial"/>
                <a:ea typeface="Arial"/>
                <a:cs typeface="Arial"/>
                <a:sym typeface="Arial"/>
              </a:rPr>
              <a:t>:</a:t>
            </a:r>
            <a:endParaRPr b="0" i="0" sz="1200" u="none" cap="none" strike="noStrike">
              <a:solidFill>
                <a:srgbClr val="F4CCCC"/>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Utilizes learned knowledge more frequently.</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Occasionally explores for better strategies.</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rgbClr val="F4CCCC"/>
              </a:buClr>
              <a:buSzPts val="1200"/>
              <a:buFont typeface="Arial"/>
              <a:buAutoNum type="arabicPeriod"/>
            </a:pPr>
            <a:r>
              <a:rPr b="1" i="0" lang="en-GB" sz="1200" u="none" cap="none" strike="noStrike">
                <a:solidFill>
                  <a:srgbClr val="F4CCCC"/>
                </a:solidFill>
                <a:latin typeface="Arial"/>
                <a:ea typeface="Arial"/>
                <a:cs typeface="Arial"/>
                <a:sym typeface="Arial"/>
              </a:rPr>
              <a:t>Refinement Phase</a:t>
            </a:r>
            <a:r>
              <a:rPr b="0" i="0" lang="en-GB" sz="1200" u="none" cap="none" strike="noStrike">
                <a:solidFill>
                  <a:srgbClr val="F4CCCC"/>
                </a:solidFill>
                <a:latin typeface="Arial"/>
                <a:ea typeface="Arial"/>
                <a:cs typeface="Arial"/>
                <a:sym typeface="Arial"/>
              </a:rPr>
              <a:t>:</a:t>
            </a:r>
            <a:endParaRPr b="0" i="0" sz="1200" u="none" cap="none" strike="noStrike">
              <a:solidFill>
                <a:srgbClr val="F4CCCC"/>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Primarily relies on learned knowledge.</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Fine-tunes decisions for optimal performance.</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rgbClr val="F4CCCC"/>
              </a:buClr>
              <a:buSzPts val="1200"/>
              <a:buFont typeface="Arial"/>
              <a:buAutoNum type="arabicPeriod"/>
            </a:pPr>
            <a:r>
              <a:rPr b="1" i="0" lang="en-GB" sz="1200" u="none" cap="none" strike="noStrike">
                <a:solidFill>
                  <a:srgbClr val="F4CCCC"/>
                </a:solidFill>
                <a:latin typeface="Arial"/>
                <a:ea typeface="Arial"/>
                <a:cs typeface="Arial"/>
                <a:sym typeface="Arial"/>
              </a:rPr>
              <a:t>By Neural Network</a:t>
            </a:r>
            <a:r>
              <a:rPr b="0" i="0" lang="en-GB" sz="1200" u="none" cap="none" strike="noStrike">
                <a:solidFill>
                  <a:srgbClr val="F4CCCC"/>
                </a:solidFill>
                <a:latin typeface="Arial"/>
                <a:ea typeface="Arial"/>
                <a:cs typeface="Arial"/>
                <a:sym typeface="Arial"/>
              </a:rPr>
              <a:t>:</a:t>
            </a:r>
            <a:endParaRPr b="0" i="0" sz="1200" u="none" cap="none" strike="noStrike">
              <a:solidFill>
                <a:srgbClr val="F4CCCC"/>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Improves its ability to predict effective actions over time.</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rgbClr val="F4CCCC"/>
              </a:buClr>
              <a:buSzPts val="1200"/>
              <a:buFont typeface="Arial"/>
              <a:buAutoNum type="arabicPeriod"/>
            </a:pPr>
            <a:r>
              <a:rPr b="1" i="0" lang="en-GB" sz="1200" u="none" cap="none" strike="noStrike">
                <a:solidFill>
                  <a:srgbClr val="F4CCCC"/>
                </a:solidFill>
                <a:latin typeface="Arial"/>
                <a:ea typeface="Arial"/>
                <a:cs typeface="Arial"/>
                <a:sym typeface="Arial"/>
              </a:rPr>
              <a:t>Replay Memory</a:t>
            </a:r>
            <a:r>
              <a:rPr b="0" i="0" lang="en-GB" sz="1200" u="none" cap="none" strike="noStrike">
                <a:solidFill>
                  <a:srgbClr val="F4CCCC"/>
                </a:solidFill>
                <a:latin typeface="Arial"/>
                <a:ea typeface="Arial"/>
                <a:cs typeface="Arial"/>
                <a:sym typeface="Arial"/>
              </a:rPr>
              <a:t>:</a:t>
            </a:r>
            <a:endParaRPr b="0" i="0" sz="1200" u="none" cap="none" strike="noStrike">
              <a:solidFill>
                <a:srgbClr val="F4CCCC"/>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Serves as a "diary" of past experiences.</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Facilitates learning from both successes and failures.</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Preserves critical but rare situations.</a:t>
            </a: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rgbClr val="F4CCCC"/>
              </a:buClr>
              <a:buSzPts val="1200"/>
              <a:buFont typeface="Arial"/>
              <a:buAutoNum type="arabicPeriod"/>
            </a:pPr>
            <a:r>
              <a:rPr b="1" i="0" lang="en-GB" sz="1200" u="none" cap="none" strike="noStrike">
                <a:solidFill>
                  <a:srgbClr val="F4CCCC"/>
                </a:solidFill>
                <a:latin typeface="Arial"/>
                <a:ea typeface="Arial"/>
                <a:cs typeface="Arial"/>
                <a:sym typeface="Arial"/>
              </a:rPr>
              <a:t>Exploration Strategy</a:t>
            </a:r>
            <a:r>
              <a:rPr b="0" i="0" lang="en-GB" sz="1200" u="none" cap="none" strike="noStrike">
                <a:solidFill>
                  <a:srgbClr val="F4CCCC"/>
                </a:solidFill>
                <a:latin typeface="Arial"/>
                <a:ea typeface="Arial"/>
                <a:cs typeface="Arial"/>
                <a:sym typeface="Arial"/>
              </a:rPr>
              <a:t>:</a:t>
            </a:r>
            <a:endParaRPr b="0" i="0" sz="1200" u="none" cap="none" strike="noStrike">
              <a:solidFill>
                <a:srgbClr val="F4CCCC"/>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Initially explores a wide range of actions.</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Gradually focuses on actions with positive outcomes.</a:t>
            </a:r>
            <a:endParaRPr b="0" i="0" sz="1200" u="none" cap="none" strike="noStrike">
              <a:solidFill>
                <a:schemeClr val="lt1"/>
              </a:solidFill>
              <a:latin typeface="Arial"/>
              <a:ea typeface="Arial"/>
              <a:cs typeface="Arial"/>
              <a:sym typeface="Arial"/>
            </a:endParaRPr>
          </a:p>
          <a:p>
            <a:pPr indent="-304800" lvl="1" marL="914400" marR="0" rtl="0" algn="l">
              <a:lnSpc>
                <a:spcPct val="115000"/>
              </a:lnSpc>
              <a:spcBef>
                <a:spcPts val="0"/>
              </a:spcBef>
              <a:spcAft>
                <a:spcPts val="0"/>
              </a:spcAft>
              <a:buClr>
                <a:schemeClr val="lt1"/>
              </a:buClr>
              <a:buSzPts val="1200"/>
              <a:buFont typeface="Arial"/>
              <a:buChar char="○"/>
            </a:pPr>
            <a:r>
              <a:rPr b="0" i="0" lang="en-GB" sz="1200" u="none" cap="none" strike="noStrike">
                <a:solidFill>
                  <a:schemeClr val="lt1"/>
                </a:solidFill>
                <a:latin typeface="Arial"/>
                <a:ea typeface="Arial"/>
                <a:cs typeface="Arial"/>
                <a:sym typeface="Arial"/>
              </a:rPr>
              <a:t>Maintains exploration to adapt to changing conditions.</a:t>
            </a:r>
            <a:endParaRPr b="0" i="0" sz="1200" u="none" cap="none" strike="noStrike">
              <a:solidFill>
                <a:schemeClr val="lt1"/>
              </a:solidFill>
              <a:latin typeface="Arial"/>
              <a:ea typeface="Arial"/>
              <a:cs typeface="Arial"/>
              <a:sym typeface="Arial"/>
            </a:endParaRPr>
          </a:p>
        </p:txBody>
      </p:sp>
      <p:sp>
        <p:nvSpPr>
          <p:cNvPr id="258" name="Google Shape;258;p9"/>
          <p:cNvSpPr txBox="1"/>
          <p:nvPr/>
        </p:nvSpPr>
        <p:spPr>
          <a:xfrm>
            <a:off x="3140525" y="146740"/>
            <a:ext cx="2865300" cy="7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FF9EFF"/>
                </a:solidFill>
                <a:latin typeface="Calibri"/>
                <a:ea typeface="Calibri"/>
                <a:cs typeface="Calibri"/>
                <a:sym typeface="Calibri"/>
              </a:rPr>
              <a:t>Deep Q Learning </a:t>
            </a:r>
            <a:br>
              <a:rPr b="1" i="0" lang="en-GB" sz="2100" u="none" cap="none" strike="noStrike">
                <a:solidFill>
                  <a:srgbClr val="FF9EFF"/>
                </a:solidFill>
                <a:latin typeface="Calibri"/>
                <a:ea typeface="Calibri"/>
                <a:cs typeface="Calibri"/>
                <a:sym typeface="Calibri"/>
              </a:rPr>
            </a:br>
            <a:r>
              <a:rPr b="1" i="0" lang="en-GB" sz="2100" u="none" cap="none" strike="noStrike">
                <a:solidFill>
                  <a:srgbClr val="FF9EFF"/>
                </a:solidFill>
                <a:latin typeface="Calibri"/>
                <a:ea typeface="Calibri"/>
                <a:cs typeface="Calibri"/>
                <a:sym typeface="Calibri"/>
              </a:rPr>
              <a:t>Traffic Control System</a:t>
            </a:r>
            <a:br>
              <a:rPr b="1" i="0" lang="en-GB" sz="2100" u="none" cap="none" strike="noStrike">
                <a:solidFill>
                  <a:srgbClr val="FF9EFF"/>
                </a:solidFill>
                <a:latin typeface="Calibri"/>
                <a:ea typeface="Calibri"/>
                <a:cs typeface="Calibri"/>
                <a:sym typeface="Calibri"/>
              </a:rPr>
            </a:br>
            <a:endParaRPr b="1" i="0" sz="2100" u="none" cap="none" strike="noStrike">
              <a:solidFill>
                <a:srgbClr val="FF9EFF"/>
              </a:solidFill>
              <a:latin typeface="Calibri"/>
              <a:ea typeface="Calibri"/>
              <a:cs typeface="Calibri"/>
              <a:sym typeface="Calibri"/>
            </a:endParaRPr>
          </a:p>
        </p:txBody>
      </p:sp>
      <p:pic>
        <p:nvPicPr>
          <p:cNvPr id="259" name="Google Shape;259;p9"/>
          <p:cNvPicPr preferRelativeResize="0"/>
          <p:nvPr/>
        </p:nvPicPr>
        <p:blipFill rotWithShape="1">
          <a:blip r:embed="rId5">
            <a:alphaModFix/>
          </a:blip>
          <a:srcRect b="0" l="0" r="0" t="0"/>
          <a:stretch/>
        </p:blipFill>
        <p:spPr>
          <a:xfrm>
            <a:off x="6276750" y="3053000"/>
            <a:ext cx="1268751" cy="1795727"/>
          </a:xfrm>
          <a:prstGeom prst="rect">
            <a:avLst/>
          </a:prstGeom>
          <a:noFill/>
          <a:ln cap="flat" cmpd="sng" w="38100">
            <a:solidFill>
              <a:srgbClr val="F4CCCC"/>
            </a:solidFill>
            <a:prstDash val="solid"/>
            <a:round/>
            <a:headEnd len="sm" w="sm" type="none"/>
            <a:tailEnd len="sm" w="sm" type="none"/>
          </a:ln>
        </p:spPr>
      </p:pic>
      <p:pic>
        <p:nvPicPr>
          <p:cNvPr id="260" name="Google Shape;260;p9"/>
          <p:cNvPicPr preferRelativeResize="0"/>
          <p:nvPr/>
        </p:nvPicPr>
        <p:blipFill rotWithShape="1">
          <a:blip r:embed="rId6">
            <a:alphaModFix/>
          </a:blip>
          <a:srcRect b="31465" l="3201" r="3461" t="31594"/>
          <a:stretch/>
        </p:blipFill>
        <p:spPr>
          <a:xfrm>
            <a:off x="5095974" y="1652700"/>
            <a:ext cx="3630300" cy="1015110"/>
          </a:xfrm>
          <a:prstGeom prst="rect">
            <a:avLst/>
          </a:prstGeom>
          <a:noFill/>
          <a:ln cap="flat" cmpd="sng" w="38100">
            <a:solidFill>
              <a:srgbClr val="F4CCCC"/>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